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4"/>
  </p:sldMasterIdLst>
  <p:notesMasterIdLst>
    <p:notesMasterId r:id="rId23"/>
  </p:notesMasterIdLst>
  <p:sldIdLst>
    <p:sldId id="271" r:id="rId5"/>
    <p:sldId id="257" r:id="rId6"/>
    <p:sldId id="258" r:id="rId7"/>
    <p:sldId id="269" r:id="rId8"/>
    <p:sldId id="272" r:id="rId9"/>
    <p:sldId id="260" r:id="rId10"/>
    <p:sldId id="265" r:id="rId11"/>
    <p:sldId id="266" r:id="rId12"/>
    <p:sldId id="267" r:id="rId13"/>
    <p:sldId id="261" r:id="rId14"/>
    <p:sldId id="268" r:id="rId15"/>
    <p:sldId id="262" r:id="rId16"/>
    <p:sldId id="270" r:id="rId17"/>
    <p:sldId id="274" r:id="rId18"/>
    <p:sldId id="263" r:id="rId19"/>
    <p:sldId id="273" r:id="rId20"/>
    <p:sldId id="264" r:id="rId21"/>
    <p:sldId id="275"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4B4"/>
    <a:srgbClr val="3A95D6"/>
    <a:srgbClr val="B9E38D"/>
    <a:srgbClr val="FFAB40"/>
    <a:srgbClr val="74B0DB"/>
    <a:srgbClr val="7AA5C4"/>
    <a:srgbClr val="FA7D7D"/>
    <a:srgbClr val="F08989"/>
    <a:srgbClr val="388B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51" autoAdjust="0"/>
  </p:normalViewPr>
  <p:slideViewPr>
    <p:cSldViewPr snapToGrid="0">
      <p:cViewPr varScale="1">
        <p:scale>
          <a:sx n="128" d="100"/>
          <a:sy n="128" d="100"/>
        </p:scale>
        <p:origin x="584"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1D8F3-1C22-43CD-A23D-BDE75520F435}" type="doc">
      <dgm:prSet loTypeId="urn:microsoft.com/office/officeart/2005/8/layout/hProcess9" loCatId="process" qsTypeId="urn:microsoft.com/office/officeart/2005/8/quickstyle/simple1" qsCatId="simple" csTypeId="urn:microsoft.com/office/officeart/2005/8/colors/accent3_1" csCatId="accent3" phldr="1"/>
      <dgm:spPr/>
    </dgm:pt>
    <dgm:pt modelId="{C6D98759-2741-4ADC-BF5E-B376A0EE97EB}">
      <dgm:prSet phldrT="[Text]"/>
      <dgm:spPr/>
      <dgm:t>
        <a:bodyPr/>
        <a:lstStyle/>
        <a:p>
          <a:r>
            <a:rPr lang="en-US" dirty="0"/>
            <a:t>Text</a:t>
          </a:r>
        </a:p>
      </dgm:t>
    </dgm:pt>
    <dgm:pt modelId="{E0ECE725-0D35-49B7-81E6-8C58AF5AE094}" type="parTrans" cxnId="{80D277B7-09BA-4AB0-AEA3-6D25BF95367F}">
      <dgm:prSet/>
      <dgm:spPr/>
      <dgm:t>
        <a:bodyPr/>
        <a:lstStyle/>
        <a:p>
          <a:endParaRPr lang="en-US"/>
        </a:p>
      </dgm:t>
    </dgm:pt>
    <dgm:pt modelId="{398529B8-3941-4C09-A0D8-BB61147E22FB}" type="sibTrans" cxnId="{80D277B7-09BA-4AB0-AEA3-6D25BF95367F}">
      <dgm:prSet/>
      <dgm:spPr/>
      <dgm:t>
        <a:bodyPr/>
        <a:lstStyle/>
        <a:p>
          <a:endParaRPr lang="en-US"/>
        </a:p>
      </dgm:t>
    </dgm:pt>
    <dgm:pt modelId="{1EAC2884-8068-41BE-AB74-CA67C0133DCD}">
      <dgm:prSet phldrT="[Text]"/>
      <dgm:spPr/>
      <dgm:t>
        <a:bodyPr/>
        <a:lstStyle/>
        <a:p>
          <a:r>
            <a:rPr lang="en-US" dirty="0"/>
            <a:t>Sequence of tokens</a:t>
          </a:r>
        </a:p>
      </dgm:t>
    </dgm:pt>
    <dgm:pt modelId="{4C52596C-16BD-4988-8A3A-830A667F766F}" type="parTrans" cxnId="{B9C62EC3-A7EA-4A3E-B7A4-28C8FB73E1FC}">
      <dgm:prSet/>
      <dgm:spPr/>
      <dgm:t>
        <a:bodyPr/>
        <a:lstStyle/>
        <a:p>
          <a:endParaRPr lang="en-US"/>
        </a:p>
      </dgm:t>
    </dgm:pt>
    <dgm:pt modelId="{D6D283A4-F986-434F-B768-2C161EEA6B7C}" type="sibTrans" cxnId="{B9C62EC3-A7EA-4A3E-B7A4-28C8FB73E1FC}">
      <dgm:prSet/>
      <dgm:spPr/>
      <dgm:t>
        <a:bodyPr/>
        <a:lstStyle/>
        <a:p>
          <a:endParaRPr lang="en-US"/>
        </a:p>
      </dgm:t>
    </dgm:pt>
    <dgm:pt modelId="{07C1144A-8E24-40E0-B4D8-269C91EF4235}">
      <dgm:prSet phldrT="[Text]"/>
      <dgm:spPr/>
      <dgm:t>
        <a:bodyPr/>
        <a:lstStyle/>
        <a:p>
          <a:r>
            <a:rPr lang="en-US" dirty="0"/>
            <a:t>Vector representation using pre-trained model</a:t>
          </a:r>
        </a:p>
      </dgm:t>
    </dgm:pt>
    <dgm:pt modelId="{BB6FA1A2-7A9C-4221-BDA5-7F538611D239}" type="parTrans" cxnId="{CD5193C7-7D56-4D82-A8B0-D516212E0529}">
      <dgm:prSet/>
      <dgm:spPr/>
      <dgm:t>
        <a:bodyPr/>
        <a:lstStyle/>
        <a:p>
          <a:endParaRPr lang="en-US"/>
        </a:p>
      </dgm:t>
    </dgm:pt>
    <dgm:pt modelId="{0EDF2BE8-B7F4-45B0-85A3-0BA79121089A}" type="sibTrans" cxnId="{CD5193C7-7D56-4D82-A8B0-D516212E0529}">
      <dgm:prSet/>
      <dgm:spPr/>
      <dgm:t>
        <a:bodyPr/>
        <a:lstStyle/>
        <a:p>
          <a:endParaRPr lang="en-US"/>
        </a:p>
      </dgm:t>
    </dgm:pt>
    <dgm:pt modelId="{61C3BD44-8800-4940-B51D-27A6BC395A7E}">
      <dgm:prSet phldrT="[Text]"/>
      <dgm:spPr/>
      <dgm:t>
        <a:bodyPr/>
        <a:lstStyle/>
        <a:p>
          <a:r>
            <a:rPr lang="en-US" dirty="0"/>
            <a:t>Task specific prediction</a:t>
          </a:r>
        </a:p>
      </dgm:t>
    </dgm:pt>
    <dgm:pt modelId="{640B38D1-5A14-4431-9DD4-98AB16D66FFC}" type="parTrans" cxnId="{C876AFC9-D934-43A7-B694-E4DCFA30D265}">
      <dgm:prSet/>
      <dgm:spPr/>
      <dgm:t>
        <a:bodyPr/>
        <a:lstStyle/>
        <a:p>
          <a:endParaRPr lang="en-US"/>
        </a:p>
      </dgm:t>
    </dgm:pt>
    <dgm:pt modelId="{2C21F9D8-24A6-49B1-B767-BFAFB6457E33}" type="sibTrans" cxnId="{C876AFC9-D934-43A7-B694-E4DCFA30D265}">
      <dgm:prSet/>
      <dgm:spPr/>
      <dgm:t>
        <a:bodyPr/>
        <a:lstStyle/>
        <a:p>
          <a:endParaRPr lang="en-US"/>
        </a:p>
      </dgm:t>
    </dgm:pt>
    <dgm:pt modelId="{58739A37-604B-4136-85D6-71A076B4FD69}">
      <dgm:prSet phldrT="[Text]"/>
      <dgm:spPr/>
      <dgm:t>
        <a:bodyPr/>
        <a:lstStyle/>
        <a:p>
          <a:r>
            <a:rPr lang="en-US" dirty="0"/>
            <a:t>Fine-tune the model based on training data</a:t>
          </a:r>
        </a:p>
      </dgm:t>
    </dgm:pt>
    <dgm:pt modelId="{8893D9BD-A4A6-4EEA-BDA4-EDA6AC08CF43}" type="parTrans" cxnId="{DA7237FA-76A3-4E37-91C7-6F692C5DED3B}">
      <dgm:prSet/>
      <dgm:spPr/>
      <dgm:t>
        <a:bodyPr/>
        <a:lstStyle/>
        <a:p>
          <a:endParaRPr lang="en-US"/>
        </a:p>
      </dgm:t>
    </dgm:pt>
    <dgm:pt modelId="{4518FFA9-FA29-4693-9FF7-C3C11F9D64AE}" type="sibTrans" cxnId="{DA7237FA-76A3-4E37-91C7-6F692C5DED3B}">
      <dgm:prSet/>
      <dgm:spPr/>
      <dgm:t>
        <a:bodyPr/>
        <a:lstStyle/>
        <a:p>
          <a:endParaRPr lang="en-US"/>
        </a:p>
      </dgm:t>
    </dgm:pt>
    <dgm:pt modelId="{8AE88EA7-0E20-485A-B00C-75D508E79486}" type="pres">
      <dgm:prSet presAssocID="{A821D8F3-1C22-43CD-A23D-BDE75520F435}" presName="CompostProcess" presStyleCnt="0">
        <dgm:presLayoutVars>
          <dgm:dir/>
          <dgm:resizeHandles val="exact"/>
        </dgm:presLayoutVars>
      </dgm:prSet>
      <dgm:spPr/>
    </dgm:pt>
    <dgm:pt modelId="{71F2DBBB-A42E-4738-A637-08459DBF16AE}" type="pres">
      <dgm:prSet presAssocID="{A821D8F3-1C22-43CD-A23D-BDE75520F435}" presName="arrow" presStyleLbl="bgShp" presStyleIdx="0" presStyleCnt="1"/>
      <dgm:spPr/>
    </dgm:pt>
    <dgm:pt modelId="{AF829CE7-1CE0-4207-AA0F-5C74A51ADB53}" type="pres">
      <dgm:prSet presAssocID="{A821D8F3-1C22-43CD-A23D-BDE75520F435}" presName="linearProcess" presStyleCnt="0"/>
      <dgm:spPr/>
    </dgm:pt>
    <dgm:pt modelId="{E24CA1FA-69F5-4317-BA4E-BBD69ADD97F3}" type="pres">
      <dgm:prSet presAssocID="{C6D98759-2741-4ADC-BF5E-B376A0EE97EB}" presName="textNode" presStyleLbl="node1" presStyleIdx="0" presStyleCnt="5">
        <dgm:presLayoutVars>
          <dgm:bulletEnabled val="1"/>
        </dgm:presLayoutVars>
      </dgm:prSet>
      <dgm:spPr/>
    </dgm:pt>
    <dgm:pt modelId="{1CEED844-E5B1-4DBE-B66B-7914DB3F3B58}" type="pres">
      <dgm:prSet presAssocID="{398529B8-3941-4C09-A0D8-BB61147E22FB}" presName="sibTrans" presStyleCnt="0"/>
      <dgm:spPr/>
    </dgm:pt>
    <dgm:pt modelId="{527E9849-4569-472F-8251-14CF46869080}" type="pres">
      <dgm:prSet presAssocID="{1EAC2884-8068-41BE-AB74-CA67C0133DCD}" presName="textNode" presStyleLbl="node1" presStyleIdx="1" presStyleCnt="5">
        <dgm:presLayoutVars>
          <dgm:bulletEnabled val="1"/>
        </dgm:presLayoutVars>
      </dgm:prSet>
      <dgm:spPr/>
    </dgm:pt>
    <dgm:pt modelId="{31D96507-C6A8-479E-8A08-7F0704BE91E1}" type="pres">
      <dgm:prSet presAssocID="{D6D283A4-F986-434F-B768-2C161EEA6B7C}" presName="sibTrans" presStyleCnt="0"/>
      <dgm:spPr/>
    </dgm:pt>
    <dgm:pt modelId="{102286BA-B73C-465C-B82A-C6DF38FE7A56}" type="pres">
      <dgm:prSet presAssocID="{07C1144A-8E24-40E0-B4D8-269C91EF4235}" presName="textNode" presStyleLbl="node1" presStyleIdx="2" presStyleCnt="5">
        <dgm:presLayoutVars>
          <dgm:bulletEnabled val="1"/>
        </dgm:presLayoutVars>
      </dgm:prSet>
      <dgm:spPr/>
    </dgm:pt>
    <dgm:pt modelId="{B25A8394-D881-44AA-A5F9-2217FE11E6AE}" type="pres">
      <dgm:prSet presAssocID="{0EDF2BE8-B7F4-45B0-85A3-0BA79121089A}" presName="sibTrans" presStyleCnt="0"/>
      <dgm:spPr/>
    </dgm:pt>
    <dgm:pt modelId="{A8967CAD-F561-4117-BB19-2AC6004AA9AB}" type="pres">
      <dgm:prSet presAssocID="{61C3BD44-8800-4940-B51D-27A6BC395A7E}" presName="textNode" presStyleLbl="node1" presStyleIdx="3" presStyleCnt="5">
        <dgm:presLayoutVars>
          <dgm:bulletEnabled val="1"/>
        </dgm:presLayoutVars>
      </dgm:prSet>
      <dgm:spPr/>
    </dgm:pt>
    <dgm:pt modelId="{2A560155-E13A-4698-BE28-FCD7BF04A704}" type="pres">
      <dgm:prSet presAssocID="{2C21F9D8-24A6-49B1-B767-BFAFB6457E33}" presName="sibTrans" presStyleCnt="0"/>
      <dgm:spPr/>
    </dgm:pt>
    <dgm:pt modelId="{5407E44E-0D88-4EB6-A4D5-2A037BD86801}" type="pres">
      <dgm:prSet presAssocID="{58739A37-604B-4136-85D6-71A076B4FD69}" presName="textNode" presStyleLbl="node1" presStyleIdx="4" presStyleCnt="5">
        <dgm:presLayoutVars>
          <dgm:bulletEnabled val="1"/>
        </dgm:presLayoutVars>
      </dgm:prSet>
      <dgm:spPr/>
    </dgm:pt>
  </dgm:ptLst>
  <dgm:cxnLst>
    <dgm:cxn modelId="{4AA0AF34-1C99-4807-A273-35C80B0894C2}" type="presOf" srcId="{A821D8F3-1C22-43CD-A23D-BDE75520F435}" destId="{8AE88EA7-0E20-485A-B00C-75D508E79486}" srcOrd="0" destOrd="0" presId="urn:microsoft.com/office/officeart/2005/8/layout/hProcess9"/>
    <dgm:cxn modelId="{F6F52C5E-364C-4B9A-A4AD-0E07CB5CE411}" type="presOf" srcId="{C6D98759-2741-4ADC-BF5E-B376A0EE97EB}" destId="{E24CA1FA-69F5-4317-BA4E-BBD69ADD97F3}" srcOrd="0" destOrd="0" presId="urn:microsoft.com/office/officeart/2005/8/layout/hProcess9"/>
    <dgm:cxn modelId="{A0917C4F-72CE-46F0-9213-EB392CC807D3}" type="presOf" srcId="{1EAC2884-8068-41BE-AB74-CA67C0133DCD}" destId="{527E9849-4569-472F-8251-14CF46869080}" srcOrd="0" destOrd="0" presId="urn:microsoft.com/office/officeart/2005/8/layout/hProcess9"/>
    <dgm:cxn modelId="{EDBC9370-A1D1-4E16-BDD8-D213D4B9242E}" type="presOf" srcId="{07C1144A-8E24-40E0-B4D8-269C91EF4235}" destId="{102286BA-B73C-465C-B82A-C6DF38FE7A56}" srcOrd="0" destOrd="0" presId="urn:microsoft.com/office/officeart/2005/8/layout/hProcess9"/>
    <dgm:cxn modelId="{80D277B7-09BA-4AB0-AEA3-6D25BF95367F}" srcId="{A821D8F3-1C22-43CD-A23D-BDE75520F435}" destId="{C6D98759-2741-4ADC-BF5E-B376A0EE97EB}" srcOrd="0" destOrd="0" parTransId="{E0ECE725-0D35-49B7-81E6-8C58AF5AE094}" sibTransId="{398529B8-3941-4C09-A0D8-BB61147E22FB}"/>
    <dgm:cxn modelId="{B9C62EC3-A7EA-4A3E-B7A4-28C8FB73E1FC}" srcId="{A821D8F3-1C22-43CD-A23D-BDE75520F435}" destId="{1EAC2884-8068-41BE-AB74-CA67C0133DCD}" srcOrd="1" destOrd="0" parTransId="{4C52596C-16BD-4988-8A3A-830A667F766F}" sibTransId="{D6D283A4-F986-434F-B768-2C161EEA6B7C}"/>
    <dgm:cxn modelId="{CD5193C7-7D56-4D82-A8B0-D516212E0529}" srcId="{A821D8F3-1C22-43CD-A23D-BDE75520F435}" destId="{07C1144A-8E24-40E0-B4D8-269C91EF4235}" srcOrd="2" destOrd="0" parTransId="{BB6FA1A2-7A9C-4221-BDA5-7F538611D239}" sibTransId="{0EDF2BE8-B7F4-45B0-85A3-0BA79121089A}"/>
    <dgm:cxn modelId="{C876AFC9-D934-43A7-B694-E4DCFA30D265}" srcId="{A821D8F3-1C22-43CD-A23D-BDE75520F435}" destId="{61C3BD44-8800-4940-B51D-27A6BC395A7E}" srcOrd="3" destOrd="0" parTransId="{640B38D1-5A14-4431-9DD4-98AB16D66FFC}" sibTransId="{2C21F9D8-24A6-49B1-B767-BFAFB6457E33}"/>
    <dgm:cxn modelId="{E1842BCF-D101-4324-81EB-64ACA45C79D9}" type="presOf" srcId="{58739A37-604B-4136-85D6-71A076B4FD69}" destId="{5407E44E-0D88-4EB6-A4D5-2A037BD86801}" srcOrd="0" destOrd="0" presId="urn:microsoft.com/office/officeart/2005/8/layout/hProcess9"/>
    <dgm:cxn modelId="{22FF06F1-77B2-4ADB-98FA-01611CA4F354}" type="presOf" srcId="{61C3BD44-8800-4940-B51D-27A6BC395A7E}" destId="{A8967CAD-F561-4117-BB19-2AC6004AA9AB}" srcOrd="0" destOrd="0" presId="urn:microsoft.com/office/officeart/2005/8/layout/hProcess9"/>
    <dgm:cxn modelId="{DA7237FA-76A3-4E37-91C7-6F692C5DED3B}" srcId="{A821D8F3-1C22-43CD-A23D-BDE75520F435}" destId="{58739A37-604B-4136-85D6-71A076B4FD69}" srcOrd="4" destOrd="0" parTransId="{8893D9BD-A4A6-4EEA-BDA4-EDA6AC08CF43}" sibTransId="{4518FFA9-FA29-4693-9FF7-C3C11F9D64AE}"/>
    <dgm:cxn modelId="{B744CF61-2B4F-43D0-8CB5-AC1A6A58FD32}" type="presParOf" srcId="{8AE88EA7-0E20-485A-B00C-75D508E79486}" destId="{71F2DBBB-A42E-4738-A637-08459DBF16AE}" srcOrd="0" destOrd="0" presId="urn:microsoft.com/office/officeart/2005/8/layout/hProcess9"/>
    <dgm:cxn modelId="{F987829D-7299-4562-9994-F6EC72841FB4}" type="presParOf" srcId="{8AE88EA7-0E20-485A-B00C-75D508E79486}" destId="{AF829CE7-1CE0-4207-AA0F-5C74A51ADB53}" srcOrd="1" destOrd="0" presId="urn:microsoft.com/office/officeart/2005/8/layout/hProcess9"/>
    <dgm:cxn modelId="{19D9B280-DA2B-45D9-8DD5-DB56CA4B0598}" type="presParOf" srcId="{AF829CE7-1CE0-4207-AA0F-5C74A51ADB53}" destId="{E24CA1FA-69F5-4317-BA4E-BBD69ADD97F3}" srcOrd="0" destOrd="0" presId="urn:microsoft.com/office/officeart/2005/8/layout/hProcess9"/>
    <dgm:cxn modelId="{081509B4-A35B-4B86-A086-106C73B39D1A}" type="presParOf" srcId="{AF829CE7-1CE0-4207-AA0F-5C74A51ADB53}" destId="{1CEED844-E5B1-4DBE-B66B-7914DB3F3B58}" srcOrd="1" destOrd="0" presId="urn:microsoft.com/office/officeart/2005/8/layout/hProcess9"/>
    <dgm:cxn modelId="{27A3AE89-EF67-4AE1-9805-EEFE6BE27A6E}" type="presParOf" srcId="{AF829CE7-1CE0-4207-AA0F-5C74A51ADB53}" destId="{527E9849-4569-472F-8251-14CF46869080}" srcOrd="2" destOrd="0" presId="urn:microsoft.com/office/officeart/2005/8/layout/hProcess9"/>
    <dgm:cxn modelId="{8A1998A1-E543-4C36-BA1D-18CC199A8D82}" type="presParOf" srcId="{AF829CE7-1CE0-4207-AA0F-5C74A51ADB53}" destId="{31D96507-C6A8-479E-8A08-7F0704BE91E1}" srcOrd="3" destOrd="0" presId="urn:microsoft.com/office/officeart/2005/8/layout/hProcess9"/>
    <dgm:cxn modelId="{C95909CA-6032-4DF0-875E-DA7D92C32CCE}" type="presParOf" srcId="{AF829CE7-1CE0-4207-AA0F-5C74A51ADB53}" destId="{102286BA-B73C-465C-B82A-C6DF38FE7A56}" srcOrd="4" destOrd="0" presId="urn:microsoft.com/office/officeart/2005/8/layout/hProcess9"/>
    <dgm:cxn modelId="{ED6EBE6D-E56D-4D92-AD66-0226A9D797A2}" type="presParOf" srcId="{AF829CE7-1CE0-4207-AA0F-5C74A51ADB53}" destId="{B25A8394-D881-44AA-A5F9-2217FE11E6AE}" srcOrd="5" destOrd="0" presId="urn:microsoft.com/office/officeart/2005/8/layout/hProcess9"/>
    <dgm:cxn modelId="{9C1A4189-FD02-42C1-B9D3-0FCCE18AC33F}" type="presParOf" srcId="{AF829CE7-1CE0-4207-AA0F-5C74A51ADB53}" destId="{A8967CAD-F561-4117-BB19-2AC6004AA9AB}" srcOrd="6" destOrd="0" presId="urn:microsoft.com/office/officeart/2005/8/layout/hProcess9"/>
    <dgm:cxn modelId="{A9EF4927-ECC2-473C-84D6-91834D4C4FFA}" type="presParOf" srcId="{AF829CE7-1CE0-4207-AA0F-5C74A51ADB53}" destId="{2A560155-E13A-4698-BE28-FCD7BF04A704}" srcOrd="7" destOrd="0" presId="urn:microsoft.com/office/officeart/2005/8/layout/hProcess9"/>
    <dgm:cxn modelId="{0E1E0389-0341-45D1-BA13-FFEE0BEE7C17}" type="presParOf" srcId="{AF829CE7-1CE0-4207-AA0F-5C74A51ADB53}" destId="{5407E44E-0D88-4EB6-A4D5-2A037BD8680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2DBBB-A42E-4738-A637-08459DBF16AE}">
      <dsp:nvSpPr>
        <dsp:cNvPr id="0" name=""/>
        <dsp:cNvSpPr/>
      </dsp:nvSpPr>
      <dsp:spPr>
        <a:xfrm>
          <a:off x="578504" y="0"/>
          <a:ext cx="6556384" cy="319178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CA1FA-69F5-4317-BA4E-BBD69ADD97F3}">
      <dsp:nvSpPr>
        <dsp:cNvPr id="0" name=""/>
        <dsp:cNvSpPr/>
      </dsp:nvSpPr>
      <dsp:spPr>
        <a:xfrm>
          <a:off x="3389" y="957536"/>
          <a:ext cx="1482041" cy="127671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Text</a:t>
          </a:r>
        </a:p>
      </dsp:txBody>
      <dsp:txXfrm>
        <a:off x="65713" y="1019860"/>
        <a:ext cx="1357393" cy="1152067"/>
      </dsp:txXfrm>
    </dsp:sp>
    <dsp:sp modelId="{527E9849-4569-472F-8251-14CF46869080}">
      <dsp:nvSpPr>
        <dsp:cNvPr id="0" name=""/>
        <dsp:cNvSpPr/>
      </dsp:nvSpPr>
      <dsp:spPr>
        <a:xfrm>
          <a:off x="1559532" y="957536"/>
          <a:ext cx="1482041" cy="127671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Sequence of tokens</a:t>
          </a:r>
        </a:p>
      </dsp:txBody>
      <dsp:txXfrm>
        <a:off x="1621856" y="1019860"/>
        <a:ext cx="1357393" cy="1152067"/>
      </dsp:txXfrm>
    </dsp:sp>
    <dsp:sp modelId="{102286BA-B73C-465C-B82A-C6DF38FE7A56}">
      <dsp:nvSpPr>
        <dsp:cNvPr id="0" name=""/>
        <dsp:cNvSpPr/>
      </dsp:nvSpPr>
      <dsp:spPr>
        <a:xfrm>
          <a:off x="3115675" y="957536"/>
          <a:ext cx="1482041" cy="127671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Vector representation using pre-trained model</a:t>
          </a:r>
        </a:p>
      </dsp:txBody>
      <dsp:txXfrm>
        <a:off x="3177999" y="1019860"/>
        <a:ext cx="1357393" cy="1152067"/>
      </dsp:txXfrm>
    </dsp:sp>
    <dsp:sp modelId="{A8967CAD-F561-4117-BB19-2AC6004AA9AB}">
      <dsp:nvSpPr>
        <dsp:cNvPr id="0" name=""/>
        <dsp:cNvSpPr/>
      </dsp:nvSpPr>
      <dsp:spPr>
        <a:xfrm>
          <a:off x="4671819" y="957536"/>
          <a:ext cx="1482041" cy="127671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Task specific prediction</a:t>
          </a:r>
        </a:p>
      </dsp:txBody>
      <dsp:txXfrm>
        <a:off x="4734143" y="1019860"/>
        <a:ext cx="1357393" cy="1152067"/>
      </dsp:txXfrm>
    </dsp:sp>
    <dsp:sp modelId="{5407E44E-0D88-4EB6-A4D5-2A037BD86801}">
      <dsp:nvSpPr>
        <dsp:cNvPr id="0" name=""/>
        <dsp:cNvSpPr/>
      </dsp:nvSpPr>
      <dsp:spPr>
        <a:xfrm>
          <a:off x="6227962" y="957536"/>
          <a:ext cx="1482041" cy="127671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Fine-tune the model based on training data</a:t>
          </a:r>
        </a:p>
      </dsp:txBody>
      <dsp:txXfrm>
        <a:off x="6290286" y="1019860"/>
        <a:ext cx="1357393" cy="11520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Pretrained models, source code for training and inference, and evaluation metrics. </a:t>
            </a:r>
          </a:p>
        </p:txBody>
      </p:sp>
    </p:spTree>
    <p:extLst>
      <p:ext uri="{BB962C8B-B14F-4D97-AF65-F5344CB8AC3E}">
        <p14:creationId xmlns:p14="http://schemas.microsoft.com/office/powerpoint/2010/main" val="271312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802757f67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802757f67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802757f6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802757f6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802757f6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802757f6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802757f6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802757f6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Utilizing the power of multi-lingual models, we can train our models for all the three languages, by combining their datasets. This methods provides us with a single model for all the languages, which makes it much more suitable for large scale deployment.</a:t>
            </a:r>
          </a:p>
          <a:p>
            <a:endParaRPr lang="en-US" dirty="0"/>
          </a:p>
        </p:txBody>
      </p:sp>
    </p:spTree>
    <p:extLst>
      <p:ext uri="{BB962C8B-B14F-4D97-AF65-F5344CB8AC3E}">
        <p14:creationId xmlns:p14="http://schemas.microsoft.com/office/powerpoint/2010/main" val="418870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802757f6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802757f6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802757f67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802757f67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505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802757f67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802757f67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socialmediaie/TRAC20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socialmediaie/TRAC202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shubhanshu.com/" TargetMode="External"/><Relationship Id="rId3" Type="http://schemas.openxmlformats.org/officeDocument/2006/relationships/hyperlink" Target="https://socialmediaie.github.io/" TargetMode="External"/><Relationship Id="rId7" Type="http://schemas.openxmlformats.org/officeDocument/2006/relationships/hyperlink" Target="https://twitter.com/shivangiPh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witter.com/SudoMishra" TargetMode="External"/><Relationship Id="rId5" Type="http://schemas.openxmlformats.org/officeDocument/2006/relationships/hyperlink" Target="https://twitter.com/TheShubhanshu" TargetMode="External"/><Relationship Id="rId4" Type="http://schemas.openxmlformats.org/officeDocument/2006/relationships/hyperlink" Target="https://lrec2020.lrec-conf.org/en/workshops-and-tutorials/tutori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hyperlink" Target="https://github.com/socialmediaie/TRAC2020"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socialmediaie/HASOC201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doi.org/10.13012/B2IDB-8882752_V1" TargetMode="External"/><Relationship Id="rId4" Type="http://schemas.openxmlformats.org/officeDocument/2006/relationships/hyperlink" Target="https://github.com/socialmediaie/TRAC20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3AE7-3C63-439F-8EBA-E82D0AE87E33}"/>
              </a:ext>
            </a:extLst>
          </p:cNvPr>
          <p:cNvSpPr>
            <a:spLocks noGrp="1"/>
          </p:cNvSpPr>
          <p:nvPr>
            <p:ph type="ctrTitle"/>
          </p:nvPr>
        </p:nvSpPr>
        <p:spPr/>
        <p:txBody>
          <a:bodyPr/>
          <a:lstStyle/>
          <a:p>
            <a:r>
              <a:rPr lang="en-GB" sz="3200" dirty="0"/>
              <a:t>Multilingual Joint Fine-tuning of Transformer models for identifying Trolling, Aggression and Cyberbullying at TRAC 2020</a:t>
            </a:r>
            <a:endParaRPr lang="en-US" sz="3200" dirty="0"/>
          </a:p>
        </p:txBody>
      </p:sp>
      <p:sp>
        <p:nvSpPr>
          <p:cNvPr id="3" name="Subtitle 2">
            <a:extLst>
              <a:ext uri="{FF2B5EF4-FFF2-40B4-BE49-F238E27FC236}">
                <a16:creationId xmlns:a16="http://schemas.microsoft.com/office/drawing/2014/main" id="{6A777566-439C-4B6E-9C35-C9889C2707BC}"/>
              </a:ext>
            </a:extLst>
          </p:cNvPr>
          <p:cNvSpPr>
            <a:spLocks noGrp="1"/>
          </p:cNvSpPr>
          <p:nvPr>
            <p:ph type="subTitle" idx="1"/>
          </p:nvPr>
        </p:nvSpPr>
        <p:spPr/>
        <p:txBody>
          <a:bodyPr/>
          <a:lstStyle/>
          <a:p>
            <a:r>
              <a:rPr lang="en-US" sz="1600" dirty="0"/>
              <a:t>Sudhanshu Mishra, Indian Institute of Technology, Kanpur</a:t>
            </a:r>
          </a:p>
          <a:p>
            <a:r>
              <a:rPr lang="en-US" sz="1600" dirty="0"/>
              <a:t>Shivangi Prasad, University of Illinois Urbana Champaign</a:t>
            </a:r>
          </a:p>
          <a:p>
            <a:r>
              <a:rPr lang="en-US" sz="1600" dirty="0"/>
              <a:t>Shubhanshu Mishra, University of Illinois Urbana Champaign</a:t>
            </a:r>
          </a:p>
          <a:p>
            <a:endParaRPr lang="en-US" sz="1600" dirty="0"/>
          </a:p>
          <a:p>
            <a:r>
              <a:rPr lang="en-US" sz="1600" dirty="0">
                <a:hlinkClick r:id="rId3"/>
              </a:rPr>
              <a:t>https://github.com/socialmediaie/TRAC2020</a:t>
            </a:r>
            <a:endParaRPr lang="en-US" sz="1600" dirty="0"/>
          </a:p>
        </p:txBody>
      </p:sp>
    </p:spTree>
    <p:extLst>
      <p:ext uri="{BB962C8B-B14F-4D97-AF65-F5344CB8AC3E}">
        <p14:creationId xmlns:p14="http://schemas.microsoft.com/office/powerpoint/2010/main" val="415080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Experiments Conducted</a:t>
            </a:r>
            <a:endParaRPr lang="en-US" b="1"/>
          </a:p>
        </p:txBody>
      </p:sp>
      <p:sp>
        <p:nvSpPr>
          <p:cNvPr id="99" name="Google Shape;99;p18"/>
          <p:cNvSpPr txBox="1">
            <a:spLocks noGrp="1"/>
          </p:cNvSpPr>
          <p:nvPr>
            <p:ph type="body" idx="1"/>
          </p:nvPr>
        </p:nvSpPr>
        <p:spPr>
          <a:xfrm>
            <a:off x="226208" y="1183852"/>
            <a:ext cx="8520600" cy="696348"/>
          </a:xfrm>
          <a:prstGeom prst="rect">
            <a:avLst/>
          </a:prstGeom>
        </p:spPr>
        <p:txBody>
          <a:bodyPr spcFirstLastPara="1" wrap="square" lIns="91425" tIns="91425" rIns="91425" bIns="91425" anchor="t" anchorCtr="0">
            <a:noAutofit/>
          </a:bodyPr>
          <a:lstStyle/>
          <a:p>
            <a:pPr marL="0" indent="0">
              <a:spcAft>
                <a:spcPts val="1600"/>
              </a:spcAft>
              <a:buNone/>
            </a:pPr>
            <a:r>
              <a:rPr lang="en-US" dirty="0"/>
              <a:t>We utilized various combinations of the techniques that we have mentioned. Following transformer models were fine-tuned.</a:t>
            </a:r>
          </a:p>
        </p:txBody>
      </p:sp>
      <p:grpSp>
        <p:nvGrpSpPr>
          <p:cNvPr id="13" name="Group 12">
            <a:extLst>
              <a:ext uri="{FF2B5EF4-FFF2-40B4-BE49-F238E27FC236}">
                <a16:creationId xmlns:a16="http://schemas.microsoft.com/office/drawing/2014/main" id="{FAC2F347-DF9C-4DBA-8AAB-43976B855391}"/>
              </a:ext>
            </a:extLst>
          </p:cNvPr>
          <p:cNvGrpSpPr/>
          <p:nvPr/>
        </p:nvGrpSpPr>
        <p:grpSpPr>
          <a:xfrm>
            <a:off x="629644" y="2154656"/>
            <a:ext cx="7884712" cy="1897035"/>
            <a:chOff x="793474" y="2154656"/>
            <a:chExt cx="7884712" cy="1897035"/>
          </a:xfrm>
        </p:grpSpPr>
        <p:grpSp>
          <p:nvGrpSpPr>
            <p:cNvPr id="8" name="Group 7">
              <a:extLst>
                <a:ext uri="{FF2B5EF4-FFF2-40B4-BE49-F238E27FC236}">
                  <a16:creationId xmlns:a16="http://schemas.microsoft.com/office/drawing/2014/main" id="{2FECBDD9-6447-4B8D-BA1A-94CFF220CDCF}"/>
                </a:ext>
              </a:extLst>
            </p:cNvPr>
            <p:cNvGrpSpPr/>
            <p:nvPr/>
          </p:nvGrpSpPr>
          <p:grpSpPr>
            <a:xfrm>
              <a:off x="793474" y="2154656"/>
              <a:ext cx="2194560" cy="1897034"/>
              <a:chOff x="793474" y="2154657"/>
              <a:chExt cx="2194560" cy="1897034"/>
            </a:xfrm>
          </p:grpSpPr>
          <p:sp>
            <p:nvSpPr>
              <p:cNvPr id="3" name="Rectangle: Rounded Corners 2">
                <a:extLst>
                  <a:ext uri="{FF2B5EF4-FFF2-40B4-BE49-F238E27FC236}">
                    <a16:creationId xmlns:a16="http://schemas.microsoft.com/office/drawing/2014/main" id="{101144C7-58CF-46F6-9EBA-8ECA42347BC7}"/>
                  </a:ext>
                </a:extLst>
              </p:cNvPr>
              <p:cNvSpPr/>
              <p:nvPr/>
            </p:nvSpPr>
            <p:spPr>
              <a:xfrm>
                <a:off x="1433554" y="2154657"/>
                <a:ext cx="914400" cy="274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Arial"/>
                  </a:rPr>
                  <a:t>ENG</a:t>
                </a:r>
                <a:endParaRPr lang="en-US" b="1" dirty="0">
                  <a:solidFill>
                    <a:schemeClr val="tx1"/>
                  </a:solidFill>
                </a:endParaRPr>
              </a:p>
            </p:txBody>
          </p:sp>
          <p:sp>
            <p:nvSpPr>
              <p:cNvPr id="2" name="Rectangle: Rounded Corners 1">
                <a:extLst>
                  <a:ext uri="{FF2B5EF4-FFF2-40B4-BE49-F238E27FC236}">
                    <a16:creationId xmlns:a16="http://schemas.microsoft.com/office/drawing/2014/main" id="{D678A085-5A27-4C70-87C8-B6DB51FC296F}"/>
                  </a:ext>
                </a:extLst>
              </p:cNvPr>
              <p:cNvSpPr/>
              <p:nvPr/>
            </p:nvSpPr>
            <p:spPr>
              <a:xfrm>
                <a:off x="793474" y="2405771"/>
                <a:ext cx="2194560" cy="164592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300" b="1" u="sng" dirty="0">
                    <a:solidFill>
                      <a:schemeClr val="tx1"/>
                    </a:solidFill>
                    <a:cs typeface="Arial"/>
                  </a:rPr>
                  <a:t>Bert-base-uncased</a:t>
                </a:r>
              </a:p>
              <a:p>
                <a:pPr algn="ctr">
                  <a:spcAft>
                    <a:spcPts val="1200"/>
                  </a:spcAft>
                </a:pPr>
                <a:r>
                  <a:rPr lang="en-US" sz="1300" b="1" u="sng" dirty="0">
                    <a:solidFill>
                      <a:schemeClr val="tx1"/>
                    </a:solidFill>
                    <a:cs typeface="Arial"/>
                  </a:rPr>
                  <a:t>Bert-base-cased</a:t>
                </a:r>
              </a:p>
              <a:p>
                <a:pPr algn="ctr">
                  <a:spcAft>
                    <a:spcPts val="1200"/>
                  </a:spcAft>
                </a:pPr>
                <a:r>
                  <a:rPr lang="en-US" sz="1300" b="1" u="sng" dirty="0">
                    <a:solidFill>
                      <a:schemeClr val="tx1"/>
                    </a:solidFill>
                    <a:cs typeface="Arial"/>
                  </a:rPr>
                  <a:t>Bert-base-multilingual-uncased</a:t>
                </a:r>
              </a:p>
              <a:p>
                <a:pPr algn="ctr">
                  <a:spcAft>
                    <a:spcPts val="1200"/>
                  </a:spcAft>
                </a:pPr>
                <a:r>
                  <a:rPr lang="en-US" sz="1300" b="1" u="sng" dirty="0" err="1">
                    <a:solidFill>
                      <a:schemeClr val="tx1"/>
                    </a:solidFill>
                    <a:cs typeface="Arial"/>
                  </a:rPr>
                  <a:t>Xlm</a:t>
                </a:r>
                <a:r>
                  <a:rPr lang="en-US" sz="1300" b="1" u="sng" dirty="0">
                    <a:solidFill>
                      <a:schemeClr val="tx1"/>
                    </a:solidFill>
                    <a:cs typeface="Arial"/>
                  </a:rPr>
                  <a:t>-</a:t>
                </a:r>
                <a:r>
                  <a:rPr lang="en-US" sz="1300" b="1" u="sng" dirty="0" err="1">
                    <a:solidFill>
                      <a:schemeClr val="tx1"/>
                    </a:solidFill>
                    <a:cs typeface="Arial"/>
                  </a:rPr>
                  <a:t>roberta</a:t>
                </a:r>
                <a:r>
                  <a:rPr lang="en-US" sz="1300" b="1" u="sng" dirty="0">
                    <a:solidFill>
                      <a:schemeClr val="tx1"/>
                    </a:solidFill>
                    <a:cs typeface="Arial"/>
                  </a:rPr>
                  <a:t>-base</a:t>
                </a:r>
              </a:p>
            </p:txBody>
          </p:sp>
        </p:grpSp>
        <p:grpSp>
          <p:nvGrpSpPr>
            <p:cNvPr id="12" name="Group 11">
              <a:extLst>
                <a:ext uri="{FF2B5EF4-FFF2-40B4-BE49-F238E27FC236}">
                  <a16:creationId xmlns:a16="http://schemas.microsoft.com/office/drawing/2014/main" id="{8D7FA621-3CCE-4424-9253-15176CAC7E13}"/>
                </a:ext>
              </a:extLst>
            </p:cNvPr>
            <p:cNvGrpSpPr/>
            <p:nvPr/>
          </p:nvGrpSpPr>
          <p:grpSpPr>
            <a:xfrm>
              <a:off x="6483626" y="2154656"/>
              <a:ext cx="2194560" cy="1897035"/>
              <a:chOff x="6483626" y="2154656"/>
              <a:chExt cx="2194560" cy="1897035"/>
            </a:xfrm>
          </p:grpSpPr>
          <p:sp>
            <p:nvSpPr>
              <p:cNvPr id="10" name="Rectangle: Rounded Corners 9">
                <a:extLst>
                  <a:ext uri="{FF2B5EF4-FFF2-40B4-BE49-F238E27FC236}">
                    <a16:creationId xmlns:a16="http://schemas.microsoft.com/office/drawing/2014/main" id="{8D6266AB-330A-4D8B-A8C5-D8D739143D78}"/>
                  </a:ext>
                </a:extLst>
              </p:cNvPr>
              <p:cNvSpPr/>
              <p:nvPr/>
            </p:nvSpPr>
            <p:spPr>
              <a:xfrm>
                <a:off x="7123706" y="2154656"/>
                <a:ext cx="914400" cy="274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Arial"/>
                  </a:rPr>
                  <a:t>IBEN</a:t>
                </a:r>
              </a:p>
            </p:txBody>
          </p:sp>
          <p:sp>
            <p:nvSpPr>
              <p:cNvPr id="5" name="Rectangle: Rounded Corners 4">
                <a:extLst>
                  <a:ext uri="{FF2B5EF4-FFF2-40B4-BE49-F238E27FC236}">
                    <a16:creationId xmlns:a16="http://schemas.microsoft.com/office/drawing/2014/main" id="{1D23A744-ADC5-4DD9-ADF0-5B2D8F41C572}"/>
                  </a:ext>
                </a:extLst>
              </p:cNvPr>
              <p:cNvSpPr/>
              <p:nvPr/>
            </p:nvSpPr>
            <p:spPr>
              <a:xfrm>
                <a:off x="6483626" y="2405771"/>
                <a:ext cx="2194560" cy="164592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1200"/>
                  </a:spcAft>
                </a:pPr>
                <a:r>
                  <a:rPr lang="en-US" sz="1300" b="1" u="sng" dirty="0">
                    <a:solidFill>
                      <a:schemeClr val="tx1"/>
                    </a:solidFill>
                    <a:latin typeface="Arial"/>
                    <a:ea typeface="Segoe UI"/>
                    <a:cs typeface="Segoe UI"/>
                  </a:rPr>
                  <a:t>Bert-base-multilingual-uncased​​​​</a:t>
                </a:r>
              </a:p>
              <a:p>
                <a:pPr algn="ctr" rtl="0">
                  <a:spcAft>
                    <a:spcPts val="1200"/>
                  </a:spcAft>
                </a:pPr>
                <a:r>
                  <a:rPr lang="en-US" sz="1300" b="1" u="sng" dirty="0" err="1">
                    <a:solidFill>
                      <a:schemeClr val="tx1"/>
                    </a:solidFill>
                    <a:latin typeface="Arial"/>
                    <a:ea typeface="Segoe UI"/>
                    <a:cs typeface="Segoe UI"/>
                  </a:rPr>
                  <a:t>Xlm</a:t>
                </a:r>
                <a:r>
                  <a:rPr lang="en-US" sz="1300" b="1" u="sng" dirty="0">
                    <a:solidFill>
                      <a:schemeClr val="tx1"/>
                    </a:solidFill>
                    <a:latin typeface="Arial"/>
                    <a:ea typeface="Segoe UI"/>
                    <a:cs typeface="Segoe UI"/>
                  </a:rPr>
                  <a:t>-</a:t>
                </a:r>
                <a:r>
                  <a:rPr lang="en-US" sz="1300" b="1" u="sng" dirty="0" err="1">
                    <a:solidFill>
                      <a:schemeClr val="tx1"/>
                    </a:solidFill>
                    <a:latin typeface="Arial"/>
                    <a:ea typeface="Segoe UI"/>
                    <a:cs typeface="Segoe UI"/>
                  </a:rPr>
                  <a:t>roberta</a:t>
                </a:r>
                <a:r>
                  <a:rPr lang="en-US" sz="1300" b="1" u="sng" dirty="0">
                    <a:solidFill>
                      <a:schemeClr val="tx1"/>
                    </a:solidFill>
                    <a:latin typeface="Arial"/>
                    <a:ea typeface="Segoe UI"/>
                    <a:cs typeface="Segoe UI"/>
                  </a:rPr>
                  <a:t>-base​​</a:t>
                </a:r>
                <a:endParaRPr lang="en-US" sz="1300" b="1" u="sng" dirty="0">
                  <a:solidFill>
                    <a:schemeClr val="tx1"/>
                  </a:solidFill>
                  <a:cs typeface="Arial"/>
                </a:endParaRPr>
              </a:p>
            </p:txBody>
          </p:sp>
        </p:grpSp>
        <p:grpSp>
          <p:nvGrpSpPr>
            <p:cNvPr id="11" name="Group 10">
              <a:extLst>
                <a:ext uri="{FF2B5EF4-FFF2-40B4-BE49-F238E27FC236}">
                  <a16:creationId xmlns:a16="http://schemas.microsoft.com/office/drawing/2014/main" id="{2F479EE8-DDCF-435A-A046-BBF96880ADF1}"/>
                </a:ext>
              </a:extLst>
            </p:cNvPr>
            <p:cNvGrpSpPr/>
            <p:nvPr/>
          </p:nvGrpSpPr>
          <p:grpSpPr>
            <a:xfrm>
              <a:off x="3638550" y="2154657"/>
              <a:ext cx="2194560" cy="1897032"/>
              <a:chOff x="3626125" y="2154657"/>
              <a:chExt cx="2194560" cy="1897032"/>
            </a:xfrm>
          </p:grpSpPr>
          <p:sp>
            <p:nvSpPr>
              <p:cNvPr id="9" name="Rectangle: Rounded Corners 8">
                <a:extLst>
                  <a:ext uri="{FF2B5EF4-FFF2-40B4-BE49-F238E27FC236}">
                    <a16:creationId xmlns:a16="http://schemas.microsoft.com/office/drawing/2014/main" id="{C676C61A-794B-4EC8-99A2-7B174D85DABA}"/>
                  </a:ext>
                </a:extLst>
              </p:cNvPr>
              <p:cNvSpPr/>
              <p:nvPr/>
            </p:nvSpPr>
            <p:spPr>
              <a:xfrm>
                <a:off x="4266205" y="2154657"/>
                <a:ext cx="914400" cy="274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Arial"/>
                  </a:rPr>
                  <a:t>HIN</a:t>
                </a:r>
              </a:p>
            </p:txBody>
          </p:sp>
          <p:sp>
            <p:nvSpPr>
              <p:cNvPr id="6" name="Rectangle: Rounded Corners 5">
                <a:extLst>
                  <a:ext uri="{FF2B5EF4-FFF2-40B4-BE49-F238E27FC236}">
                    <a16:creationId xmlns:a16="http://schemas.microsoft.com/office/drawing/2014/main" id="{2E4A42B2-6DC1-48C4-8F8B-D3FF581AED51}"/>
                  </a:ext>
                </a:extLst>
              </p:cNvPr>
              <p:cNvSpPr/>
              <p:nvPr/>
            </p:nvSpPr>
            <p:spPr>
              <a:xfrm>
                <a:off x="3626125" y="2405769"/>
                <a:ext cx="2194560" cy="164592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300" b="1" u="sng" dirty="0">
                    <a:solidFill>
                      <a:schemeClr val="tx1"/>
                    </a:solidFill>
                    <a:latin typeface="Arial"/>
                    <a:ea typeface="Segoe UI"/>
                    <a:cs typeface="Segoe UI"/>
                  </a:rPr>
                  <a:t>Bert-base-multilingual-uncased</a:t>
                </a:r>
                <a:r>
                  <a:rPr lang="en-US" sz="1300" u="sng" dirty="0">
                    <a:solidFill>
                      <a:schemeClr val="tx1"/>
                    </a:solidFill>
                    <a:latin typeface="Arial"/>
                    <a:ea typeface="Segoe UI"/>
                    <a:cs typeface="Segoe UI"/>
                  </a:rPr>
                  <a:t>​</a:t>
                </a:r>
                <a:endParaRPr lang="en-US" dirty="0"/>
              </a:p>
              <a:p>
                <a:pPr algn="ctr">
                  <a:spcAft>
                    <a:spcPts val="1200"/>
                  </a:spcAft>
                </a:pPr>
                <a:r>
                  <a:rPr lang="en-US" sz="1300" b="1" u="sng" dirty="0" err="1">
                    <a:solidFill>
                      <a:schemeClr val="tx1"/>
                    </a:solidFill>
                    <a:latin typeface="Arial"/>
                    <a:ea typeface="Segoe UI"/>
                    <a:cs typeface="Segoe UI"/>
                  </a:rPr>
                  <a:t>Xlm</a:t>
                </a:r>
                <a:r>
                  <a:rPr lang="en-US" sz="1300" b="1" u="sng" dirty="0">
                    <a:solidFill>
                      <a:schemeClr val="tx1"/>
                    </a:solidFill>
                    <a:latin typeface="Arial"/>
                    <a:ea typeface="Segoe UI"/>
                    <a:cs typeface="Segoe UI"/>
                  </a:rPr>
                  <a:t>-</a:t>
                </a:r>
                <a:r>
                  <a:rPr lang="en-US" sz="1300" b="1" u="sng" dirty="0" err="1">
                    <a:solidFill>
                      <a:schemeClr val="tx1"/>
                    </a:solidFill>
                    <a:latin typeface="Arial"/>
                    <a:ea typeface="Segoe UI"/>
                    <a:cs typeface="Segoe UI"/>
                  </a:rPr>
                  <a:t>roberta</a:t>
                </a:r>
                <a:r>
                  <a:rPr lang="en-US" sz="1300" b="1" u="sng" dirty="0">
                    <a:solidFill>
                      <a:schemeClr val="tx1"/>
                    </a:solidFill>
                    <a:latin typeface="Arial"/>
                    <a:ea typeface="Segoe UI"/>
                    <a:cs typeface="Segoe UI"/>
                  </a:rPr>
                  <a:t>-base</a:t>
                </a:r>
                <a:r>
                  <a:rPr lang="en-US" sz="1300" u="sng" dirty="0">
                    <a:solidFill>
                      <a:schemeClr val="tx1"/>
                    </a:solidFill>
                    <a:latin typeface="Arial"/>
                    <a:ea typeface="Segoe UI"/>
                    <a:cs typeface="Segoe UI"/>
                  </a:rPr>
                  <a:t>​</a:t>
                </a:r>
                <a:endParaRPr lang="en-US" sz="1300" u="sng" dirty="0">
                  <a:solidFill>
                    <a:schemeClr val="tx1"/>
                  </a:solidFill>
                  <a:cs typeface="Arial"/>
                </a:endParaRPr>
              </a:p>
            </p:txBody>
          </p:sp>
        </p:grpSp>
      </p:grpSp>
      <p:sp>
        <p:nvSpPr>
          <p:cNvPr id="4" name="Slide Number Placeholder 3">
            <a:extLst>
              <a:ext uri="{FF2B5EF4-FFF2-40B4-BE49-F238E27FC236}">
                <a16:creationId xmlns:a16="http://schemas.microsoft.com/office/drawing/2014/main" id="{0E550324-D663-4AB6-AB5C-A8F3F3A42A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sp>
        <p:nvSpPr>
          <p:cNvPr id="7" name="Rectangle 6">
            <a:extLst>
              <a:ext uri="{FF2B5EF4-FFF2-40B4-BE49-F238E27FC236}">
                <a16:creationId xmlns:a16="http://schemas.microsoft.com/office/drawing/2014/main" id="{C24B82EA-CCC4-4367-B133-D8E697216B16}"/>
              </a:ext>
            </a:extLst>
          </p:cNvPr>
          <p:cNvSpPr/>
          <p:nvPr/>
        </p:nvSpPr>
        <p:spPr>
          <a:xfrm>
            <a:off x="311700" y="4175255"/>
            <a:ext cx="8435108" cy="383823"/>
          </a:xfrm>
          <a:prstGeom prst="rect">
            <a:avLst/>
          </a:prstGeom>
        </p:spPr>
        <p:txBody>
          <a:bodyPr wrap="square">
            <a:spAutoFit/>
          </a:bodyPr>
          <a:lstStyle/>
          <a:p>
            <a:pPr>
              <a:lnSpc>
                <a:spcPct val="115000"/>
              </a:lnSpc>
              <a:spcAft>
                <a:spcPts val="1600"/>
              </a:spcAft>
              <a:buClr>
                <a:schemeClr val="dk2"/>
              </a:buClr>
              <a:buSzPts val="1800"/>
            </a:pPr>
            <a:r>
              <a:rPr lang="en-US" sz="1800" dirty="0">
                <a:solidFill>
                  <a:schemeClr val="dk2"/>
                </a:solidFill>
              </a:rPr>
              <a:t>A more detailed analysis of the experiments is mentioned in the systems paper.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0565-21FF-4D58-999B-FABE632A4066}"/>
              </a:ext>
            </a:extLst>
          </p:cNvPr>
          <p:cNvSpPr>
            <a:spLocks noGrp="1"/>
          </p:cNvSpPr>
          <p:nvPr>
            <p:ph type="title"/>
          </p:nvPr>
        </p:nvSpPr>
        <p:spPr/>
        <p:txBody>
          <a:bodyPr/>
          <a:lstStyle/>
          <a:p>
            <a:r>
              <a:rPr lang="en-US" b="1"/>
              <a:t>Final Results</a:t>
            </a:r>
          </a:p>
        </p:txBody>
      </p:sp>
      <p:sp>
        <p:nvSpPr>
          <p:cNvPr id="3" name="Text Placeholder 2">
            <a:extLst>
              <a:ext uri="{FF2B5EF4-FFF2-40B4-BE49-F238E27FC236}">
                <a16:creationId xmlns:a16="http://schemas.microsoft.com/office/drawing/2014/main" id="{086AA7DA-8876-4CAA-8FCA-E206A9EEF3C9}"/>
              </a:ext>
            </a:extLst>
          </p:cNvPr>
          <p:cNvSpPr>
            <a:spLocks noGrp="1"/>
          </p:cNvSpPr>
          <p:nvPr>
            <p:ph type="body" idx="1"/>
          </p:nvPr>
        </p:nvSpPr>
        <p:spPr/>
        <p:txBody>
          <a:bodyPr/>
          <a:lstStyle/>
          <a:p>
            <a:pPr marL="114300" indent="0">
              <a:buNone/>
            </a:pPr>
            <a:r>
              <a:rPr lang="en-US" dirty="0"/>
              <a:t>Our best performing model came:</a:t>
            </a:r>
          </a:p>
          <a:p>
            <a:r>
              <a:rPr lang="en-US" dirty="0">
                <a:highlight>
                  <a:srgbClr val="00FF00"/>
                </a:highlight>
              </a:rPr>
              <a:t>2nd in 1/6 sub-tasks</a:t>
            </a:r>
            <a:r>
              <a:rPr lang="en-US" dirty="0"/>
              <a:t>: ENG A</a:t>
            </a:r>
          </a:p>
          <a:p>
            <a:pPr>
              <a:lnSpc>
                <a:spcPct val="114999"/>
              </a:lnSpc>
            </a:pPr>
            <a:r>
              <a:rPr lang="en-US" dirty="0">
                <a:highlight>
                  <a:srgbClr val="FFFF00"/>
                </a:highlight>
              </a:rPr>
              <a:t>3rd in 3/6 sub-tasks</a:t>
            </a:r>
            <a:r>
              <a:rPr lang="en-US" dirty="0"/>
              <a:t>: HIN A, B, and IBEN B.</a:t>
            </a:r>
          </a:p>
          <a:p>
            <a:pPr>
              <a:lnSpc>
                <a:spcPct val="114999"/>
              </a:lnSpc>
            </a:pPr>
            <a:r>
              <a:rPr lang="en-US" dirty="0">
                <a:highlight>
                  <a:srgbClr val="00FFFF"/>
                </a:highlight>
              </a:rPr>
              <a:t>4th in 1/6 sub-tasks</a:t>
            </a:r>
            <a:r>
              <a:rPr lang="en-US" dirty="0"/>
              <a:t>: ENG B. </a:t>
            </a:r>
          </a:p>
          <a:p>
            <a:pPr>
              <a:lnSpc>
                <a:spcPct val="114999"/>
              </a:lnSpc>
            </a:pPr>
            <a:r>
              <a:rPr lang="en-US" dirty="0"/>
              <a:t>The top models of </a:t>
            </a:r>
            <a:r>
              <a:rPr lang="en-US" b="1" i="1" dirty="0"/>
              <a:t>Julian</a:t>
            </a:r>
            <a:r>
              <a:rPr lang="en-US" dirty="0"/>
              <a:t> used ensemble based approach while </a:t>
            </a:r>
            <a:r>
              <a:rPr lang="en-US" dirty="0">
                <a:highlight>
                  <a:srgbClr val="00FF00"/>
                </a:highlight>
              </a:rPr>
              <a:t>all of our models required single model inference</a:t>
            </a:r>
            <a:r>
              <a:rPr lang="en-US" dirty="0"/>
              <a:t> (sometimes even for all tasks and languages). </a:t>
            </a:r>
          </a:p>
          <a:p>
            <a:pPr>
              <a:lnSpc>
                <a:spcPct val="114999"/>
              </a:lnSpc>
            </a:pPr>
            <a:r>
              <a:rPr lang="en-US" dirty="0"/>
              <a:t>The second best models of </a:t>
            </a:r>
            <a:r>
              <a:rPr lang="en-US" b="1" i="1" dirty="0" err="1"/>
              <a:t>abaruah</a:t>
            </a:r>
            <a:r>
              <a:rPr lang="en-US" b="1" i="1" dirty="0"/>
              <a:t> </a:t>
            </a:r>
            <a:r>
              <a:rPr lang="en-US" dirty="0"/>
              <a:t>used SVM for top models.</a:t>
            </a:r>
            <a:r>
              <a:rPr lang="en-US" b="1" i="1" dirty="0"/>
              <a:t> </a:t>
            </a:r>
            <a:endParaRPr lang="en-US" dirty="0"/>
          </a:p>
          <a:p>
            <a:pPr>
              <a:lnSpc>
                <a:spcPct val="114999"/>
              </a:lnSpc>
            </a:pPr>
            <a:r>
              <a:rPr lang="en-US" dirty="0"/>
              <a:t>The closest approach to ours is </a:t>
            </a:r>
            <a:r>
              <a:rPr lang="en-US" b="1" i="1" dirty="0"/>
              <a:t>Ms8qQxMbnjJMgYcw</a:t>
            </a:r>
            <a:r>
              <a:rPr lang="en-US" dirty="0"/>
              <a:t>, which trains BERT using multi-task setting, which performed similar to ours. </a:t>
            </a:r>
          </a:p>
        </p:txBody>
      </p:sp>
      <p:sp>
        <p:nvSpPr>
          <p:cNvPr id="4" name="Slide Number Placeholder 3">
            <a:extLst>
              <a:ext uri="{FF2B5EF4-FFF2-40B4-BE49-F238E27FC236}">
                <a16:creationId xmlns:a16="http://schemas.microsoft.com/office/drawing/2014/main" id="{D21A9695-872A-4C2E-9A98-DCF3D2EF67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Tree>
    <p:extLst>
      <p:ext uri="{BB962C8B-B14F-4D97-AF65-F5344CB8AC3E}">
        <p14:creationId xmlns:p14="http://schemas.microsoft.com/office/powerpoint/2010/main" val="139537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GB" b="1"/>
              <a:t>Final Results Task A</a:t>
            </a:r>
            <a:endParaRPr lang="en-US" b="1"/>
          </a:p>
        </p:txBody>
      </p:sp>
      <p:sp>
        <p:nvSpPr>
          <p:cNvPr id="2" name="Slide Number Placeholder 1">
            <a:extLst>
              <a:ext uri="{FF2B5EF4-FFF2-40B4-BE49-F238E27FC236}">
                <a16:creationId xmlns:a16="http://schemas.microsoft.com/office/drawing/2014/main" id="{303D1F3D-79E1-43FE-B094-BAECB2264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pic>
        <p:nvPicPr>
          <p:cNvPr id="10" name="Picture 9">
            <a:extLst>
              <a:ext uri="{FF2B5EF4-FFF2-40B4-BE49-F238E27FC236}">
                <a16:creationId xmlns:a16="http://schemas.microsoft.com/office/drawing/2014/main" id="{94D17223-99AB-4744-B216-9904029AEB4F}"/>
              </a:ext>
            </a:extLst>
          </p:cNvPr>
          <p:cNvPicPr>
            <a:picLocks noChangeAspect="1"/>
          </p:cNvPicPr>
          <p:nvPr/>
        </p:nvPicPr>
        <p:blipFill>
          <a:blip r:embed="rId3"/>
          <a:stretch>
            <a:fillRect/>
          </a:stretch>
        </p:blipFill>
        <p:spPr>
          <a:xfrm>
            <a:off x="457200" y="1440903"/>
            <a:ext cx="8229600" cy="31179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9657-666D-4E08-820E-672B664E7181}"/>
              </a:ext>
            </a:extLst>
          </p:cNvPr>
          <p:cNvSpPr>
            <a:spLocks noGrp="1"/>
          </p:cNvSpPr>
          <p:nvPr>
            <p:ph type="title"/>
          </p:nvPr>
        </p:nvSpPr>
        <p:spPr/>
        <p:txBody>
          <a:bodyPr/>
          <a:lstStyle/>
          <a:p>
            <a:r>
              <a:rPr lang="en-US" b="1" dirty="0"/>
              <a:t>Final Result Task B</a:t>
            </a:r>
          </a:p>
        </p:txBody>
      </p:sp>
      <p:sp>
        <p:nvSpPr>
          <p:cNvPr id="4" name="Slide Number Placeholder 3">
            <a:extLst>
              <a:ext uri="{FF2B5EF4-FFF2-40B4-BE49-F238E27FC236}">
                <a16:creationId xmlns:a16="http://schemas.microsoft.com/office/drawing/2014/main" id="{05BB63C2-4B73-44A1-959F-7E04DA36E2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13</a:t>
            </a:fld>
            <a:endParaRPr lang="en-GB"/>
          </a:p>
        </p:txBody>
      </p:sp>
      <p:pic>
        <p:nvPicPr>
          <p:cNvPr id="10" name="Picture 9">
            <a:extLst>
              <a:ext uri="{FF2B5EF4-FFF2-40B4-BE49-F238E27FC236}">
                <a16:creationId xmlns:a16="http://schemas.microsoft.com/office/drawing/2014/main" id="{8667DA16-8D7F-4C31-9E4E-99B033BD17E2}"/>
              </a:ext>
            </a:extLst>
          </p:cNvPr>
          <p:cNvPicPr>
            <a:picLocks noChangeAspect="1"/>
          </p:cNvPicPr>
          <p:nvPr/>
        </p:nvPicPr>
        <p:blipFill>
          <a:blip r:embed="rId2"/>
          <a:stretch>
            <a:fillRect/>
          </a:stretch>
        </p:blipFill>
        <p:spPr>
          <a:xfrm>
            <a:off x="457200" y="1438212"/>
            <a:ext cx="8229600" cy="3117950"/>
          </a:xfrm>
          <a:prstGeom prst="rect">
            <a:avLst/>
          </a:prstGeom>
        </p:spPr>
      </p:pic>
    </p:spTree>
    <p:extLst>
      <p:ext uri="{BB962C8B-B14F-4D97-AF65-F5344CB8AC3E}">
        <p14:creationId xmlns:p14="http://schemas.microsoft.com/office/powerpoint/2010/main" val="189052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6353-2071-4A8C-AD46-7E84FDD01D07}"/>
              </a:ext>
            </a:extLst>
          </p:cNvPr>
          <p:cNvSpPr>
            <a:spLocks noGrp="1"/>
          </p:cNvSpPr>
          <p:nvPr>
            <p:ph type="title"/>
          </p:nvPr>
        </p:nvSpPr>
        <p:spPr>
          <a:xfrm>
            <a:off x="311700" y="445025"/>
            <a:ext cx="2655019" cy="572700"/>
          </a:xfrm>
        </p:spPr>
        <p:txBody>
          <a:bodyPr/>
          <a:lstStyle/>
          <a:p>
            <a:r>
              <a:rPr lang="en-US" dirty="0">
                <a:solidFill>
                  <a:schemeClr val="bg1"/>
                </a:solidFill>
              </a:rPr>
              <a:t>Re-use our </a:t>
            </a:r>
            <a:r>
              <a:rPr lang="en-US" b="1" dirty="0">
                <a:solidFill>
                  <a:srgbClr val="00B050"/>
                </a:solidFill>
              </a:rPr>
              <a:t>pre-trained models</a:t>
            </a:r>
            <a:r>
              <a:rPr lang="en-US" dirty="0">
                <a:solidFill>
                  <a:schemeClr val="bg1"/>
                </a:solidFill>
              </a:rPr>
              <a:t> for inference on your own data in just a few lines of code using </a:t>
            </a:r>
            <a:r>
              <a:rPr lang="en-US" b="1" dirty="0">
                <a:solidFill>
                  <a:srgbClr val="3A95D6"/>
                </a:solidFill>
              </a:rPr>
              <a:t>transformers</a:t>
            </a:r>
            <a:r>
              <a:rPr lang="en-US" dirty="0">
                <a:solidFill>
                  <a:schemeClr val="bg1"/>
                </a:solidFill>
              </a:rPr>
              <a:t> library</a:t>
            </a:r>
          </a:p>
        </p:txBody>
      </p:sp>
      <p:sp>
        <p:nvSpPr>
          <p:cNvPr id="3" name="Slide Number Placeholder 2">
            <a:extLst>
              <a:ext uri="{FF2B5EF4-FFF2-40B4-BE49-F238E27FC236}">
                <a16:creationId xmlns:a16="http://schemas.microsoft.com/office/drawing/2014/main" id="{C60E4D64-680F-4023-BBC7-4DE185A65C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14</a:t>
            </a:fld>
            <a:endParaRPr lang="en-GB"/>
          </a:p>
        </p:txBody>
      </p:sp>
      <p:pic>
        <p:nvPicPr>
          <p:cNvPr id="5" name="Picture 4">
            <a:extLst>
              <a:ext uri="{FF2B5EF4-FFF2-40B4-BE49-F238E27FC236}">
                <a16:creationId xmlns:a16="http://schemas.microsoft.com/office/drawing/2014/main" id="{6EACB7C4-5BF9-4C9E-A66C-58DDC6818B9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966720" y="230070"/>
            <a:ext cx="6011334" cy="4433147"/>
          </a:xfrm>
          <a:prstGeom prst="rect">
            <a:avLst/>
          </a:prstGeom>
        </p:spPr>
      </p:pic>
    </p:spTree>
    <p:extLst>
      <p:ext uri="{BB962C8B-B14F-4D97-AF65-F5344CB8AC3E}">
        <p14:creationId xmlns:p14="http://schemas.microsoft.com/office/powerpoint/2010/main" val="372825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GB" b="1"/>
              <a:t>Conclusion </a:t>
            </a:r>
            <a:endParaRPr lang="en-US" b="1"/>
          </a:p>
        </p:txBody>
      </p:sp>
      <p:sp>
        <p:nvSpPr>
          <p:cNvPr id="111" name="Google Shape;11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US" dirty="0"/>
              <a:t>We found fine-tuning pre-trained transformer models results in a competitive performance on all TRAC 2020 tasks.</a:t>
            </a:r>
          </a:p>
          <a:p>
            <a:r>
              <a:rPr lang="en-US" dirty="0"/>
              <a:t>Joint label and multi-lingual training allowed us to address data sparsity issue and this was the best approach for HIN and IBEN datasets.</a:t>
            </a:r>
          </a:p>
          <a:p>
            <a:r>
              <a:rPr lang="en-US" dirty="0"/>
              <a:t>ALL models are the computationally cheapest models for inference.</a:t>
            </a:r>
          </a:p>
          <a:p>
            <a:r>
              <a:rPr lang="en-US" dirty="0"/>
              <a:t>Code for reproducing our results can be found at: </a:t>
            </a:r>
            <a:r>
              <a:rPr lang="en-US" dirty="0">
                <a:hlinkClick r:id="rId3"/>
              </a:rPr>
              <a:t>https://github.com/socialmediaie/TRAC2020</a:t>
            </a:r>
            <a:endParaRPr lang="en-US" dirty="0"/>
          </a:p>
        </p:txBody>
      </p:sp>
      <p:sp>
        <p:nvSpPr>
          <p:cNvPr id="2" name="Slide Number Placeholder 1">
            <a:extLst>
              <a:ext uri="{FF2B5EF4-FFF2-40B4-BE49-F238E27FC236}">
                <a16:creationId xmlns:a16="http://schemas.microsoft.com/office/drawing/2014/main" id="{5E999F3D-8569-413C-8C99-296486D921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B12A-3194-434D-BC6A-B5322925A732}"/>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A91E7D73-C1E7-4D10-85C1-A291FA9CCFD5}"/>
              </a:ext>
            </a:extLst>
          </p:cNvPr>
          <p:cNvSpPr>
            <a:spLocks noGrp="1"/>
          </p:cNvSpPr>
          <p:nvPr>
            <p:ph type="body" idx="1"/>
          </p:nvPr>
        </p:nvSpPr>
        <p:spPr/>
        <p:txBody>
          <a:bodyPr/>
          <a:lstStyle/>
          <a:p>
            <a:r>
              <a:rPr lang="en-US" sz="1200" dirty="0"/>
              <a:t>Mishra, Sudhanshu, Shivangi Prasad, and Shubhanshu Mishra. 2020. “Multilingual Joint Fine-Tuning of Transformer Models for Identifying Trolling, Aggression and Cyberbullying at TRAC 2020.” In </a:t>
            </a:r>
            <a:r>
              <a:rPr lang="en-US" sz="1200" i="1" dirty="0"/>
              <a:t>Proceedings of the Second Workshop on Trolling, Aggression and Cyberbullying (TRAC-2020)</a:t>
            </a:r>
            <a:r>
              <a:rPr lang="en-US" sz="1200" dirty="0"/>
              <a:t>.</a:t>
            </a:r>
          </a:p>
          <a:p>
            <a:r>
              <a:rPr lang="en-US" sz="1200" dirty="0"/>
              <a:t>Mishra, Shubhanshu, and Sudhanshu Mishra. 2019. “3Idiots at HASOC 2019: Fine-Tuning Transformer Neural Networks for Hate Speech Identiﬁcation in Indo-European Languages.” In </a:t>
            </a:r>
            <a:r>
              <a:rPr lang="en-US" sz="1200" i="1" dirty="0"/>
              <a:t>Proceedings of the 11th Annual Meeting of the Forum for Information Retrieval Evaluation</a:t>
            </a:r>
            <a:r>
              <a:rPr lang="en-US" sz="1200" dirty="0"/>
              <a:t>, 208–13. Kolkata, India. http://ceur-ws.org/Vol-2517/T3-4.pdf.</a:t>
            </a:r>
          </a:p>
          <a:p>
            <a:r>
              <a:rPr lang="en-US" sz="1200" dirty="0"/>
              <a:t>Mishra, Shubhanshu, Shivangi Prasad, and Shubhanshu Mishra. 2020. “Trained Models for Multilingual Joint Fine-Tuning of Transformer Models for Identifying Trolling, Aggression and Cyberbullying at TRAC 2020.” University of Illinois at Urbana-Champaign. https://doi.org/10.13012/B2IDB-8882752_V1.</a:t>
            </a:r>
          </a:p>
          <a:p>
            <a:r>
              <a:rPr lang="en-US" sz="1200" dirty="0"/>
              <a:t>Mishra, Shubhanshu. 2019. “Multi-Dataset-Multi-Task Neural Sequence Tagging for Information Extraction from Tweets.” In </a:t>
            </a:r>
            <a:r>
              <a:rPr lang="en-US" sz="1200" i="1" dirty="0"/>
              <a:t>Proceedings of the 30th ACM Conference on Hypertext and Social Media - HT ’19</a:t>
            </a:r>
            <a:r>
              <a:rPr lang="en-US" sz="1200" dirty="0"/>
              <a:t>, 283–84. New York, New York, USA: ACM Press. https://doi.org/10.1145/3342220.3344929.</a:t>
            </a:r>
          </a:p>
          <a:p>
            <a:endParaRPr lang="en-US" sz="1200" dirty="0"/>
          </a:p>
        </p:txBody>
      </p:sp>
      <p:sp>
        <p:nvSpPr>
          <p:cNvPr id="4" name="Slide Number Placeholder 3">
            <a:extLst>
              <a:ext uri="{FF2B5EF4-FFF2-40B4-BE49-F238E27FC236}">
                <a16:creationId xmlns:a16="http://schemas.microsoft.com/office/drawing/2014/main" id="{03AD1F41-DE45-42A4-8FCE-2DD8944073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spTree>
    <p:extLst>
      <p:ext uri="{BB962C8B-B14F-4D97-AF65-F5344CB8AC3E}">
        <p14:creationId xmlns:p14="http://schemas.microsoft.com/office/powerpoint/2010/main" val="88882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Thank You</a:t>
            </a:r>
            <a:endParaRPr lang="en-US" b="1"/>
          </a:p>
        </p:txBody>
      </p:sp>
      <p:sp>
        <p:nvSpPr>
          <p:cNvPr id="117" name="Google Shape;11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US" sz="1400" b="1" dirty="0"/>
              <a:t>Our paper:</a:t>
            </a:r>
            <a:r>
              <a:rPr lang="en-US" sz="1400" dirty="0"/>
              <a:t> Mishra, Sudhanshu, Shivangi Prasad, and Shubhanshu Mishra. 2020. “Multilingual Joint Fine-Tuning of Transformer Models for Identifying Trolling, Aggression and Cyberbullying at TRAC 2020.” In </a:t>
            </a:r>
            <a:r>
              <a:rPr lang="en-US" sz="1400" i="1" dirty="0"/>
              <a:t>Proceedings of the Second Workshop on Trolling, Aggression and Cyberbullying (TRAC-2020)</a:t>
            </a:r>
            <a:r>
              <a:rPr lang="en-US" sz="1400" dirty="0"/>
              <a:t>.</a:t>
            </a:r>
          </a:p>
          <a:p>
            <a:r>
              <a:rPr lang="en-US" dirty="0"/>
              <a:t>More tools related to social media information extraction can be found at the </a:t>
            </a:r>
            <a:r>
              <a:rPr lang="en-US" dirty="0" err="1"/>
              <a:t>SocialMediaIE</a:t>
            </a:r>
            <a:r>
              <a:rPr lang="en-US" dirty="0"/>
              <a:t> project: </a:t>
            </a:r>
            <a:r>
              <a:rPr lang="en-US" dirty="0">
                <a:hlinkClick r:id="rId3"/>
              </a:rPr>
              <a:t>https://socialmediaie.github.io/</a:t>
            </a:r>
            <a:endParaRPr lang="en-US" dirty="0"/>
          </a:p>
          <a:p>
            <a:r>
              <a:rPr lang="en-US" dirty="0"/>
              <a:t>There will be a hands-on tutorial on Information extraction from social media using </a:t>
            </a:r>
            <a:r>
              <a:rPr lang="en-US" dirty="0" err="1"/>
              <a:t>SocialMediaIE</a:t>
            </a:r>
            <a:r>
              <a:rPr lang="en-US" dirty="0"/>
              <a:t> at LREC 2020: </a:t>
            </a:r>
            <a:r>
              <a:rPr lang="en-US" dirty="0">
                <a:hlinkClick r:id="rId4"/>
              </a:rPr>
              <a:t>https://lrec2020.lrec-conf.org/en/workshops-and-tutorials/tutorials/</a:t>
            </a:r>
            <a:endParaRPr lang="en-US" dirty="0"/>
          </a:p>
          <a:p>
            <a:r>
              <a:rPr lang="en-US" dirty="0"/>
              <a:t>Contact: </a:t>
            </a:r>
            <a:endParaRPr lang="en-US" dirty="0">
              <a:hlinkClick r:id="rId5"/>
            </a:endParaRPr>
          </a:p>
          <a:p>
            <a:pPr lvl="1">
              <a:lnSpc>
                <a:spcPct val="100000"/>
              </a:lnSpc>
              <a:spcBef>
                <a:spcPts val="0"/>
              </a:spcBef>
            </a:pPr>
            <a:r>
              <a:rPr lang="en-US" dirty="0"/>
              <a:t>Sudhanshu Mishra: </a:t>
            </a:r>
            <a:r>
              <a:rPr lang="en-US" dirty="0">
                <a:hlinkClick r:id="rId6"/>
              </a:rPr>
              <a:t>https://twitter.com/SudoMishra</a:t>
            </a:r>
            <a:endParaRPr lang="en-US" dirty="0"/>
          </a:p>
          <a:p>
            <a:pPr lvl="1">
              <a:lnSpc>
                <a:spcPct val="100000"/>
              </a:lnSpc>
              <a:spcBef>
                <a:spcPts val="0"/>
              </a:spcBef>
            </a:pPr>
            <a:r>
              <a:rPr lang="en-US" dirty="0"/>
              <a:t>Shivangi Prasad: </a:t>
            </a:r>
            <a:r>
              <a:rPr lang="en-US" dirty="0">
                <a:hlinkClick r:id="rId7"/>
              </a:rPr>
              <a:t>https://twitter.com/shivangiPhy</a:t>
            </a:r>
            <a:endParaRPr lang="en-US" dirty="0"/>
          </a:p>
          <a:p>
            <a:pPr lvl="1">
              <a:lnSpc>
                <a:spcPct val="100000"/>
              </a:lnSpc>
              <a:spcBef>
                <a:spcPts val="0"/>
              </a:spcBef>
            </a:pPr>
            <a:r>
              <a:rPr lang="en-US" dirty="0"/>
              <a:t>Shubhanshu Mishra: </a:t>
            </a:r>
            <a:r>
              <a:rPr lang="en-US" dirty="0">
                <a:hlinkClick r:id="rId8"/>
              </a:rPr>
              <a:t>https://shubhanshu.com/</a:t>
            </a:r>
            <a:endParaRPr lang="en-US" dirty="0"/>
          </a:p>
          <a:p>
            <a:pPr lvl="1">
              <a:lnSpc>
                <a:spcPct val="100000"/>
              </a:lnSpc>
              <a:spcBef>
                <a:spcPts val="0"/>
              </a:spcBef>
            </a:pPr>
            <a:endParaRPr dirty="0"/>
          </a:p>
        </p:txBody>
      </p:sp>
      <p:sp>
        <p:nvSpPr>
          <p:cNvPr id="2" name="Slide Number Placeholder 1">
            <a:extLst>
              <a:ext uri="{FF2B5EF4-FFF2-40B4-BE49-F238E27FC236}">
                <a16:creationId xmlns:a16="http://schemas.microsoft.com/office/drawing/2014/main" id="{958C71D5-4F09-479D-8F8A-B4BF2FB7CF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6854C-3FFE-40DD-86EC-6D0192C001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18</a:t>
            </a:fld>
            <a:endParaRPr lang="en-GB"/>
          </a:p>
        </p:txBody>
      </p:sp>
      <p:pic>
        <p:nvPicPr>
          <p:cNvPr id="32" name="Picture 31">
            <a:extLst>
              <a:ext uri="{FF2B5EF4-FFF2-40B4-BE49-F238E27FC236}">
                <a16:creationId xmlns:a16="http://schemas.microsoft.com/office/drawing/2014/main" id="{B89C854C-D583-459E-B82C-A2960913261C}"/>
              </a:ext>
            </a:extLst>
          </p:cNvPr>
          <p:cNvPicPr>
            <a:picLocks noChangeAspect="1"/>
          </p:cNvPicPr>
          <p:nvPr/>
        </p:nvPicPr>
        <p:blipFill>
          <a:blip r:embed="rId2"/>
          <a:stretch>
            <a:fillRect/>
          </a:stretch>
        </p:blipFill>
        <p:spPr>
          <a:xfrm>
            <a:off x="228600" y="1098558"/>
            <a:ext cx="2193196" cy="2264256"/>
          </a:xfrm>
          <a:prstGeom prst="rect">
            <a:avLst/>
          </a:prstGeom>
        </p:spPr>
      </p:pic>
      <p:pic>
        <p:nvPicPr>
          <p:cNvPr id="64" name="Picture 63">
            <a:extLst>
              <a:ext uri="{FF2B5EF4-FFF2-40B4-BE49-F238E27FC236}">
                <a16:creationId xmlns:a16="http://schemas.microsoft.com/office/drawing/2014/main" id="{CD911542-B918-49A1-926A-E3D67D12E6CE}"/>
              </a:ext>
            </a:extLst>
          </p:cNvPr>
          <p:cNvPicPr>
            <a:picLocks noChangeAspect="1"/>
          </p:cNvPicPr>
          <p:nvPr/>
        </p:nvPicPr>
        <p:blipFill>
          <a:blip r:embed="rId3"/>
          <a:stretch>
            <a:fillRect/>
          </a:stretch>
        </p:blipFill>
        <p:spPr>
          <a:xfrm>
            <a:off x="3008282" y="1098558"/>
            <a:ext cx="5408523" cy="1391454"/>
          </a:xfrm>
          <a:prstGeom prst="rect">
            <a:avLst/>
          </a:prstGeom>
        </p:spPr>
      </p:pic>
      <p:pic>
        <p:nvPicPr>
          <p:cNvPr id="77" name="Picture 76">
            <a:extLst>
              <a:ext uri="{FF2B5EF4-FFF2-40B4-BE49-F238E27FC236}">
                <a16:creationId xmlns:a16="http://schemas.microsoft.com/office/drawing/2014/main" id="{AA17AF67-0630-4BD2-9429-AC5EFDA73AA6}"/>
              </a:ext>
            </a:extLst>
          </p:cNvPr>
          <p:cNvPicPr>
            <a:picLocks noChangeAspect="1"/>
          </p:cNvPicPr>
          <p:nvPr/>
        </p:nvPicPr>
        <p:blipFill>
          <a:blip r:embed="rId4"/>
          <a:stretch>
            <a:fillRect/>
          </a:stretch>
        </p:blipFill>
        <p:spPr>
          <a:xfrm>
            <a:off x="3008282" y="2584495"/>
            <a:ext cx="5408524" cy="683837"/>
          </a:xfrm>
          <a:prstGeom prst="rect">
            <a:avLst/>
          </a:prstGeom>
        </p:spPr>
      </p:pic>
      <p:pic>
        <p:nvPicPr>
          <p:cNvPr id="96" name="Picture 95">
            <a:extLst>
              <a:ext uri="{FF2B5EF4-FFF2-40B4-BE49-F238E27FC236}">
                <a16:creationId xmlns:a16="http://schemas.microsoft.com/office/drawing/2014/main" id="{9E23C536-67C7-4600-A8FC-F94DD6C6A706}"/>
              </a:ext>
            </a:extLst>
          </p:cNvPr>
          <p:cNvPicPr>
            <a:picLocks noChangeAspect="1"/>
          </p:cNvPicPr>
          <p:nvPr/>
        </p:nvPicPr>
        <p:blipFill>
          <a:blip r:embed="rId5"/>
          <a:stretch>
            <a:fillRect/>
          </a:stretch>
        </p:blipFill>
        <p:spPr>
          <a:xfrm>
            <a:off x="3008281" y="3362814"/>
            <a:ext cx="5408524" cy="1584728"/>
          </a:xfrm>
          <a:prstGeom prst="rect">
            <a:avLst/>
          </a:prstGeom>
        </p:spPr>
      </p:pic>
      <p:sp>
        <p:nvSpPr>
          <p:cNvPr id="97" name="Rectangle 96">
            <a:extLst>
              <a:ext uri="{FF2B5EF4-FFF2-40B4-BE49-F238E27FC236}">
                <a16:creationId xmlns:a16="http://schemas.microsoft.com/office/drawing/2014/main" id="{A5A74BAF-F3FA-403F-8D3D-8719A364D9F6}"/>
              </a:ext>
            </a:extLst>
          </p:cNvPr>
          <p:cNvSpPr/>
          <p:nvPr/>
        </p:nvSpPr>
        <p:spPr>
          <a:xfrm>
            <a:off x="228600" y="195958"/>
            <a:ext cx="8686800" cy="738664"/>
          </a:xfrm>
          <a:prstGeom prst="rect">
            <a:avLst/>
          </a:prstGeom>
        </p:spPr>
        <p:txBody>
          <a:bodyPr wrap="square">
            <a:spAutoFit/>
          </a:bodyPr>
          <a:lstStyle/>
          <a:p>
            <a:pPr algn="ctr"/>
            <a:r>
              <a:rPr lang="en-GB" b="1" dirty="0"/>
              <a:t>Multilingual Joint Fine-tuning of Transformer models for identifying Trolling, Aggression and Cyberbullying at TRAC 2020</a:t>
            </a:r>
          </a:p>
          <a:p>
            <a:pPr algn="ctr"/>
            <a:r>
              <a:rPr lang="en-US" dirty="0">
                <a:hlinkClick r:id="rId6"/>
              </a:rPr>
              <a:t>https://github.com/socialmediaie/TRAC2020</a:t>
            </a:r>
            <a:endParaRPr lang="en-GB" b="1" dirty="0"/>
          </a:p>
        </p:txBody>
      </p:sp>
      <p:sp>
        <p:nvSpPr>
          <p:cNvPr id="98" name="Rectangle 97">
            <a:extLst>
              <a:ext uri="{FF2B5EF4-FFF2-40B4-BE49-F238E27FC236}">
                <a16:creationId xmlns:a16="http://schemas.microsoft.com/office/drawing/2014/main" id="{54E8C0A2-28CD-4971-8250-0505ABE30820}"/>
              </a:ext>
            </a:extLst>
          </p:cNvPr>
          <p:cNvSpPr/>
          <p:nvPr/>
        </p:nvSpPr>
        <p:spPr>
          <a:xfrm>
            <a:off x="228600" y="3422060"/>
            <a:ext cx="2724028" cy="1525482"/>
          </a:xfrm>
          <a:prstGeom prst="rect">
            <a:avLst/>
          </a:prstGeom>
        </p:spPr>
        <p:txBody>
          <a:bodyPr wrap="square">
            <a:spAutoFit/>
          </a:bodyPr>
          <a:lstStyle/>
          <a:p>
            <a:r>
              <a:rPr lang="en-US" dirty="0">
                <a:highlight>
                  <a:srgbClr val="00FF00"/>
                </a:highlight>
              </a:rPr>
              <a:t>2nd in 1/6 sub-tasks</a:t>
            </a:r>
            <a:r>
              <a:rPr lang="en-US" dirty="0"/>
              <a:t>: ENG A</a:t>
            </a:r>
          </a:p>
          <a:p>
            <a:pPr>
              <a:lnSpc>
                <a:spcPct val="114999"/>
              </a:lnSpc>
            </a:pPr>
            <a:r>
              <a:rPr lang="en-US" dirty="0">
                <a:highlight>
                  <a:srgbClr val="FFFF00"/>
                </a:highlight>
              </a:rPr>
              <a:t>3rd in 3/6 sub-tasks</a:t>
            </a:r>
            <a:r>
              <a:rPr lang="en-US" dirty="0"/>
              <a:t>: HIN A, B, and IBEN B</a:t>
            </a:r>
          </a:p>
          <a:p>
            <a:pPr>
              <a:lnSpc>
                <a:spcPct val="114999"/>
              </a:lnSpc>
            </a:pPr>
            <a:r>
              <a:rPr lang="en-US" dirty="0">
                <a:highlight>
                  <a:srgbClr val="00FFFF"/>
                </a:highlight>
              </a:rPr>
              <a:t>4th in 1/6 sub-tasks</a:t>
            </a:r>
            <a:r>
              <a:rPr lang="en-US" dirty="0"/>
              <a:t>: ENG B</a:t>
            </a:r>
          </a:p>
          <a:p>
            <a:pPr>
              <a:lnSpc>
                <a:spcPct val="114999"/>
              </a:lnSpc>
            </a:pPr>
            <a:r>
              <a:rPr lang="en-US" dirty="0"/>
              <a:t>Computationally </a:t>
            </a:r>
            <a:r>
              <a:rPr lang="en-US" dirty="0">
                <a:highlight>
                  <a:srgbClr val="FAB4B4"/>
                </a:highlight>
              </a:rPr>
              <a:t>faster and cheaper inference cost</a:t>
            </a:r>
            <a:r>
              <a:rPr lang="en-US" dirty="0"/>
              <a:t>. </a:t>
            </a:r>
          </a:p>
        </p:txBody>
      </p:sp>
    </p:spTree>
    <p:extLst>
      <p:ext uri="{BB962C8B-B14F-4D97-AF65-F5344CB8AC3E}">
        <p14:creationId xmlns:p14="http://schemas.microsoft.com/office/powerpoint/2010/main" val="28087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Our Contribution</a:t>
            </a:r>
            <a:endParaRPr lang="en-US" b="1"/>
          </a:p>
        </p:txBody>
      </p:sp>
      <p:sp>
        <p:nvSpPr>
          <p:cNvPr id="60" name="Google Shape;6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a:t>Fine-tuned pre-trained transformer models on TRAC 2020 Aggression and Misogyny identification Task.</a:t>
            </a:r>
            <a:endParaRPr dirty="0"/>
          </a:p>
          <a:p>
            <a:pPr lvl="0"/>
            <a:r>
              <a:rPr lang="en-GB" dirty="0"/>
              <a:t>Joint label training for solving both the tasks simultaneously. Inspired from our earlier work: </a:t>
            </a:r>
            <a:r>
              <a:rPr lang="en-US" dirty="0">
                <a:hlinkClick r:id="rId3"/>
              </a:rPr>
              <a:t>https://github.com/socialmediaie/HASOC2019</a:t>
            </a:r>
            <a:endParaRPr dirty="0"/>
          </a:p>
          <a:p>
            <a:pPr marL="457200" lvl="0" indent="-342900" algn="l" rtl="0">
              <a:spcBef>
                <a:spcPts val="0"/>
              </a:spcBef>
              <a:spcAft>
                <a:spcPts val="0"/>
              </a:spcAft>
              <a:buSzPts val="1800"/>
              <a:buChar char="●"/>
            </a:pPr>
            <a:r>
              <a:rPr lang="en-GB" dirty="0"/>
              <a:t>Multi-lingual models which predict on all languages.</a:t>
            </a:r>
            <a:endParaRPr dirty="0"/>
          </a:p>
          <a:p>
            <a:pPr marL="457200" lvl="0" indent="-342900" algn="l" rtl="0">
              <a:spcBef>
                <a:spcPts val="0"/>
              </a:spcBef>
              <a:spcAft>
                <a:spcPts val="0"/>
              </a:spcAft>
              <a:buSzPts val="1800"/>
              <a:buChar char="●"/>
            </a:pPr>
            <a:r>
              <a:rPr lang="en-GB" dirty="0"/>
              <a:t>Open source code available at: </a:t>
            </a:r>
            <a:r>
              <a:rPr lang="en-GB" dirty="0">
                <a:hlinkClick r:id="rId4"/>
              </a:rPr>
              <a:t>https://github.com/socialmediaie/TRAC2020</a:t>
            </a:r>
            <a:endParaRPr lang="en-GB" dirty="0"/>
          </a:p>
          <a:p>
            <a:pPr lvl="0"/>
            <a:r>
              <a:rPr lang="en-US" dirty="0"/>
              <a:t>Pre-trained models + evaluation metrics available at: </a:t>
            </a:r>
            <a:r>
              <a:rPr lang="en-US" u="sng" dirty="0">
                <a:hlinkClick r:id="rId5"/>
              </a:rPr>
              <a:t>https://doi.org/10.13012/B2IDB-8882752_V1</a:t>
            </a:r>
            <a:endParaRPr lang="en-US" u="sng" dirty="0"/>
          </a:p>
          <a:p>
            <a:pPr lvl="0"/>
            <a:r>
              <a:rPr lang="en-US" dirty="0"/>
              <a:t>Models can be further fine-tuned and investigated. Details at GitHub page.</a:t>
            </a:r>
            <a:endParaRPr dirty="0"/>
          </a:p>
        </p:txBody>
      </p:sp>
      <p:sp>
        <p:nvSpPr>
          <p:cNvPr id="2" name="Slide Number Placeholder 1">
            <a:extLst>
              <a:ext uri="{FF2B5EF4-FFF2-40B4-BE49-F238E27FC236}">
                <a16:creationId xmlns:a16="http://schemas.microsoft.com/office/drawing/2014/main" id="{18EE405E-3964-4400-BFE6-8E1535EBFF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7" name="Google Shape;67;p15"/>
          <p:cNvSpPr txBox="1">
            <a:spLocks noGrp="1"/>
          </p:cNvSpPr>
          <p:nvPr>
            <p:ph type="title"/>
          </p:nvPr>
        </p:nvSpPr>
        <p:spPr>
          <a:xfrm>
            <a:off x="311700" y="445025"/>
            <a:ext cx="42603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t>Task Description</a:t>
            </a:r>
            <a:endParaRPr lang="en-US" b="1" dirty="0"/>
          </a:p>
        </p:txBody>
      </p:sp>
      <p:sp>
        <p:nvSpPr>
          <p:cNvPr id="5" name="TextBox 4">
            <a:extLst>
              <a:ext uri="{FF2B5EF4-FFF2-40B4-BE49-F238E27FC236}">
                <a16:creationId xmlns:a16="http://schemas.microsoft.com/office/drawing/2014/main" id="{E441FE2D-D5CB-45EF-91FE-733F097DAF16}"/>
              </a:ext>
            </a:extLst>
          </p:cNvPr>
          <p:cNvSpPr txBox="1"/>
          <p:nvPr/>
        </p:nvSpPr>
        <p:spPr>
          <a:xfrm>
            <a:off x="1504536" y="226239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2" name="Picture 5" descr="A picture containing black, close, red, white&#10;&#10;Description generated with very high confidence">
            <a:extLst>
              <a:ext uri="{FF2B5EF4-FFF2-40B4-BE49-F238E27FC236}">
                <a16:creationId xmlns:a16="http://schemas.microsoft.com/office/drawing/2014/main" id="{1EDE9959-85FF-442A-AD22-0450AB996E47}"/>
              </a:ext>
            </a:extLst>
          </p:cNvPr>
          <p:cNvPicPr>
            <a:picLocks noChangeAspect="1"/>
          </p:cNvPicPr>
          <p:nvPr/>
        </p:nvPicPr>
        <p:blipFill>
          <a:blip r:embed="rId3"/>
          <a:stretch>
            <a:fillRect/>
          </a:stretch>
        </p:blipFill>
        <p:spPr>
          <a:xfrm>
            <a:off x="311700" y="2629210"/>
            <a:ext cx="4134351" cy="1080718"/>
          </a:xfrm>
          <a:prstGeom prst="rect">
            <a:avLst/>
          </a:prstGeom>
        </p:spPr>
      </p:pic>
      <p:sp>
        <p:nvSpPr>
          <p:cNvPr id="3" name="Slide Number Placeholder 2">
            <a:extLst>
              <a:ext uri="{FF2B5EF4-FFF2-40B4-BE49-F238E27FC236}">
                <a16:creationId xmlns:a16="http://schemas.microsoft.com/office/drawing/2014/main" id="{8785718E-E8F2-4A1A-8E13-889BA36A07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grpSp>
        <p:nvGrpSpPr>
          <p:cNvPr id="21" name="Group 20">
            <a:extLst>
              <a:ext uri="{FF2B5EF4-FFF2-40B4-BE49-F238E27FC236}">
                <a16:creationId xmlns:a16="http://schemas.microsoft.com/office/drawing/2014/main" id="{03CDDB08-5AFE-4FB0-9D9A-6220C88FACDB}"/>
              </a:ext>
            </a:extLst>
          </p:cNvPr>
          <p:cNvGrpSpPr/>
          <p:nvPr/>
        </p:nvGrpSpPr>
        <p:grpSpPr>
          <a:xfrm>
            <a:off x="4572000" y="422658"/>
            <a:ext cx="4128300" cy="4257717"/>
            <a:chOff x="4572000" y="422658"/>
            <a:chExt cx="4128300" cy="4257717"/>
          </a:xfrm>
        </p:grpSpPr>
        <p:grpSp>
          <p:nvGrpSpPr>
            <p:cNvPr id="20" name="Group 19">
              <a:extLst>
                <a:ext uri="{FF2B5EF4-FFF2-40B4-BE49-F238E27FC236}">
                  <a16:creationId xmlns:a16="http://schemas.microsoft.com/office/drawing/2014/main" id="{385097B1-47EB-4708-9AB5-3C8AC2A0B87A}"/>
                </a:ext>
              </a:extLst>
            </p:cNvPr>
            <p:cNvGrpSpPr/>
            <p:nvPr/>
          </p:nvGrpSpPr>
          <p:grpSpPr>
            <a:xfrm>
              <a:off x="4572000" y="422658"/>
              <a:ext cx="4128300" cy="1080719"/>
              <a:chOff x="4135750" y="422658"/>
              <a:chExt cx="4128300" cy="1080719"/>
            </a:xfrm>
          </p:grpSpPr>
          <p:sp>
            <p:nvSpPr>
              <p:cNvPr id="75" name="Google Shape;75;p15"/>
              <p:cNvSpPr/>
              <p:nvPr/>
            </p:nvSpPr>
            <p:spPr>
              <a:xfrm>
                <a:off x="4135750" y="422658"/>
                <a:ext cx="4128300" cy="1080719"/>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roup 17">
                <a:extLst>
                  <a:ext uri="{FF2B5EF4-FFF2-40B4-BE49-F238E27FC236}">
                    <a16:creationId xmlns:a16="http://schemas.microsoft.com/office/drawing/2014/main" id="{3DD5FC44-8E02-4CD9-8928-0BCC2B2B4421}"/>
                  </a:ext>
                </a:extLst>
              </p:cNvPr>
              <p:cNvGrpSpPr/>
              <p:nvPr/>
            </p:nvGrpSpPr>
            <p:grpSpPr>
              <a:xfrm>
                <a:off x="4482650" y="488450"/>
                <a:ext cx="3434500" cy="949135"/>
                <a:chOff x="4482650" y="386335"/>
                <a:chExt cx="3434500" cy="949135"/>
              </a:xfrm>
            </p:grpSpPr>
            <p:sp>
              <p:nvSpPr>
                <p:cNvPr id="76" name="Google Shape;76;p15"/>
                <p:cNvSpPr txBox="1"/>
                <p:nvPr/>
              </p:nvSpPr>
              <p:spPr>
                <a:xfrm>
                  <a:off x="5099200" y="386335"/>
                  <a:ext cx="2201400" cy="3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u="sng" dirty="0"/>
                    <a:t>TEXT</a:t>
                  </a:r>
                  <a:endParaRPr sz="1700" b="1" u="sng" dirty="0"/>
                </a:p>
                <a:p>
                  <a:pPr marL="0" lvl="0" indent="0" algn="ctr" rtl="0">
                    <a:spcBef>
                      <a:spcPts val="0"/>
                    </a:spcBef>
                    <a:spcAft>
                      <a:spcPts val="0"/>
                    </a:spcAft>
                    <a:buNone/>
                  </a:pPr>
                  <a:endParaRPr sz="1700" b="1" u="sng" dirty="0"/>
                </a:p>
              </p:txBody>
            </p:sp>
            <p:grpSp>
              <p:nvGrpSpPr>
                <p:cNvPr id="15" name="Group 14">
                  <a:extLst>
                    <a:ext uri="{FF2B5EF4-FFF2-40B4-BE49-F238E27FC236}">
                      <a16:creationId xmlns:a16="http://schemas.microsoft.com/office/drawing/2014/main" id="{7B159C54-9DF2-4F4B-AEB5-9E48DD5806D7}"/>
                    </a:ext>
                  </a:extLst>
                </p:cNvPr>
                <p:cNvGrpSpPr/>
                <p:nvPr/>
              </p:nvGrpSpPr>
              <p:grpSpPr>
                <a:xfrm>
                  <a:off x="4482650" y="832550"/>
                  <a:ext cx="3434500" cy="502920"/>
                  <a:chOff x="4398050" y="832550"/>
                  <a:chExt cx="3434500" cy="502920"/>
                </a:xfrm>
              </p:grpSpPr>
              <p:sp>
                <p:nvSpPr>
                  <p:cNvPr id="77" name="Google Shape;77;p15"/>
                  <p:cNvSpPr/>
                  <p:nvPr/>
                </p:nvSpPr>
                <p:spPr>
                  <a:xfrm>
                    <a:off x="4398050" y="832550"/>
                    <a:ext cx="914400" cy="50292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English (ENG)</a:t>
                    </a:r>
                    <a:endParaRPr b="1" dirty="0"/>
                  </a:p>
                </p:txBody>
              </p:sp>
              <p:sp>
                <p:nvSpPr>
                  <p:cNvPr id="78" name="Google Shape;78;p15"/>
                  <p:cNvSpPr/>
                  <p:nvPr/>
                </p:nvSpPr>
                <p:spPr>
                  <a:xfrm>
                    <a:off x="5658100" y="832550"/>
                    <a:ext cx="914400" cy="50292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Hindi (HIN)</a:t>
                    </a:r>
                    <a:endParaRPr b="1" dirty="0"/>
                  </a:p>
                </p:txBody>
              </p:sp>
              <p:sp>
                <p:nvSpPr>
                  <p:cNvPr id="79" name="Google Shape;79;p15"/>
                  <p:cNvSpPr/>
                  <p:nvPr/>
                </p:nvSpPr>
                <p:spPr>
                  <a:xfrm>
                    <a:off x="6918150" y="832550"/>
                    <a:ext cx="914400" cy="50292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Bengali (IBEN)</a:t>
                    </a:r>
                    <a:endParaRPr b="1"/>
                  </a:p>
                </p:txBody>
              </p:sp>
            </p:grpSp>
          </p:grpSp>
        </p:grpSp>
        <p:grpSp>
          <p:nvGrpSpPr>
            <p:cNvPr id="19" name="Group 18">
              <a:extLst>
                <a:ext uri="{FF2B5EF4-FFF2-40B4-BE49-F238E27FC236}">
                  <a16:creationId xmlns:a16="http://schemas.microsoft.com/office/drawing/2014/main" id="{2C3B7196-807C-44A2-9B7F-A0EC33BD7263}"/>
                </a:ext>
              </a:extLst>
            </p:cNvPr>
            <p:cNvGrpSpPr/>
            <p:nvPr/>
          </p:nvGrpSpPr>
          <p:grpSpPr>
            <a:xfrm>
              <a:off x="4573337" y="2106267"/>
              <a:ext cx="4125627" cy="2574108"/>
              <a:chOff x="4135750" y="2106267"/>
              <a:chExt cx="4125627" cy="2574108"/>
            </a:xfrm>
          </p:grpSpPr>
          <p:grpSp>
            <p:nvGrpSpPr>
              <p:cNvPr id="10" name="Group 9">
                <a:extLst>
                  <a:ext uri="{FF2B5EF4-FFF2-40B4-BE49-F238E27FC236}">
                    <a16:creationId xmlns:a16="http://schemas.microsoft.com/office/drawing/2014/main" id="{FB01E736-1F9B-403E-B483-C17F036A29B7}"/>
                  </a:ext>
                </a:extLst>
              </p:cNvPr>
              <p:cNvGrpSpPr/>
              <p:nvPr/>
            </p:nvGrpSpPr>
            <p:grpSpPr>
              <a:xfrm>
                <a:off x="6588025" y="2106267"/>
                <a:ext cx="1673352" cy="2227608"/>
                <a:chOff x="6588025" y="2106267"/>
                <a:chExt cx="1673352" cy="2227608"/>
              </a:xfrm>
            </p:grpSpPr>
            <p:sp>
              <p:nvSpPr>
                <p:cNvPr id="23" name="Rectangle: Rounded Corners 22">
                  <a:extLst>
                    <a:ext uri="{FF2B5EF4-FFF2-40B4-BE49-F238E27FC236}">
                      <a16:creationId xmlns:a16="http://schemas.microsoft.com/office/drawing/2014/main" id="{70C0B712-7D72-47B3-822B-BF36FD9F383C}"/>
                    </a:ext>
                  </a:extLst>
                </p:cNvPr>
                <p:cNvSpPr/>
                <p:nvPr/>
              </p:nvSpPr>
              <p:spPr>
                <a:xfrm>
                  <a:off x="6967501" y="2106267"/>
                  <a:ext cx="914400" cy="274320"/>
                </a:xfrm>
                <a:prstGeom prst="roundRect">
                  <a:avLst/>
                </a:prstGeom>
                <a:solidFill>
                  <a:srgbClr val="388BC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cs typeface="Arial"/>
                    </a:rPr>
                    <a:t>Task B</a:t>
                  </a:r>
                </a:p>
              </p:txBody>
            </p:sp>
            <p:sp>
              <p:nvSpPr>
                <p:cNvPr id="66" name="Google Shape;66;p15"/>
                <p:cNvSpPr/>
                <p:nvPr/>
              </p:nvSpPr>
              <p:spPr>
                <a:xfrm>
                  <a:off x="6588025" y="2343675"/>
                  <a:ext cx="1673352" cy="19902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2CA7EEA2-3F76-47C6-A759-8857BFCF0A47}"/>
                    </a:ext>
                  </a:extLst>
                </p:cNvPr>
                <p:cNvGrpSpPr/>
                <p:nvPr/>
              </p:nvGrpSpPr>
              <p:grpSpPr>
                <a:xfrm>
                  <a:off x="6693181" y="3005025"/>
                  <a:ext cx="1463040" cy="1133320"/>
                  <a:chOff x="6724825" y="3005025"/>
                  <a:chExt cx="1463040" cy="1133320"/>
                </a:xfrm>
              </p:grpSpPr>
              <p:sp>
                <p:nvSpPr>
                  <p:cNvPr id="71" name="Google Shape;71;p15"/>
                  <p:cNvSpPr/>
                  <p:nvPr/>
                </p:nvSpPr>
                <p:spPr>
                  <a:xfrm>
                    <a:off x="6724825" y="3005025"/>
                    <a:ext cx="1463040" cy="502920"/>
                  </a:xfrm>
                  <a:prstGeom prst="roundRect">
                    <a:avLst>
                      <a:gd name="adj" fmla="val 16667"/>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dirty="0"/>
                      <a:t>Gendered</a:t>
                    </a:r>
                    <a:endParaRPr sz="1000" b="1" dirty="0"/>
                  </a:p>
                  <a:p>
                    <a:pPr marL="0" lvl="0" indent="0" algn="ctr" rtl="0">
                      <a:spcBef>
                        <a:spcPts val="0"/>
                      </a:spcBef>
                      <a:spcAft>
                        <a:spcPts val="0"/>
                      </a:spcAft>
                      <a:buNone/>
                    </a:pPr>
                    <a:r>
                      <a:rPr lang="en-GB" sz="1000" b="1" dirty="0"/>
                      <a:t>(GEN)</a:t>
                    </a:r>
                    <a:endParaRPr sz="1000" b="1" dirty="0"/>
                  </a:p>
                </p:txBody>
              </p:sp>
              <p:sp>
                <p:nvSpPr>
                  <p:cNvPr id="72" name="Google Shape;72;p15"/>
                  <p:cNvSpPr/>
                  <p:nvPr/>
                </p:nvSpPr>
                <p:spPr>
                  <a:xfrm>
                    <a:off x="6724825" y="3635425"/>
                    <a:ext cx="1463040" cy="502920"/>
                  </a:xfrm>
                  <a:prstGeom prst="roundRect">
                    <a:avLst>
                      <a:gd name="adj" fmla="val 16667"/>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t>Non-Gendered</a:t>
                    </a:r>
                    <a:endParaRPr sz="1000" b="1"/>
                  </a:p>
                  <a:p>
                    <a:pPr marL="0" lvl="0" indent="0" algn="ctr" rtl="0">
                      <a:spcBef>
                        <a:spcPts val="0"/>
                      </a:spcBef>
                      <a:spcAft>
                        <a:spcPts val="0"/>
                      </a:spcAft>
                      <a:buNone/>
                    </a:pPr>
                    <a:r>
                      <a:rPr lang="en-GB" sz="1000" b="1"/>
                      <a:t>(NGEN)</a:t>
                    </a:r>
                    <a:endParaRPr sz="1000" b="1"/>
                  </a:p>
                </p:txBody>
              </p:sp>
            </p:grpSp>
            <p:sp>
              <p:nvSpPr>
                <p:cNvPr id="73" name="Google Shape;73;p15"/>
                <p:cNvSpPr txBox="1"/>
                <p:nvPr/>
              </p:nvSpPr>
              <p:spPr>
                <a:xfrm>
                  <a:off x="6693181" y="2343675"/>
                  <a:ext cx="1463040" cy="5029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500" b="1" dirty="0"/>
                    <a:t>Misogynistic Aggression</a:t>
                  </a:r>
                  <a:endParaRPr sz="1500" b="1" dirty="0"/>
                </a:p>
              </p:txBody>
            </p:sp>
          </p:grpSp>
          <p:grpSp>
            <p:nvGrpSpPr>
              <p:cNvPr id="8" name="Group 7">
                <a:extLst>
                  <a:ext uri="{FF2B5EF4-FFF2-40B4-BE49-F238E27FC236}">
                    <a16:creationId xmlns:a16="http://schemas.microsoft.com/office/drawing/2014/main" id="{A3922209-33F8-4500-B903-6DDE4679A4B9}"/>
                  </a:ext>
                </a:extLst>
              </p:cNvPr>
              <p:cNvGrpSpPr/>
              <p:nvPr/>
            </p:nvGrpSpPr>
            <p:grpSpPr>
              <a:xfrm>
                <a:off x="4135750" y="2106267"/>
                <a:ext cx="1676400" cy="2574108"/>
                <a:chOff x="4354012" y="2106267"/>
                <a:chExt cx="1676400" cy="2574108"/>
              </a:xfrm>
            </p:grpSpPr>
            <p:sp>
              <p:nvSpPr>
                <p:cNvPr id="4" name="Rectangle: Rounded Corners 3">
                  <a:extLst>
                    <a:ext uri="{FF2B5EF4-FFF2-40B4-BE49-F238E27FC236}">
                      <a16:creationId xmlns:a16="http://schemas.microsoft.com/office/drawing/2014/main" id="{2DBADA36-1B72-4366-9CB2-538E939775CB}"/>
                    </a:ext>
                  </a:extLst>
                </p:cNvPr>
                <p:cNvSpPr/>
                <p:nvPr/>
              </p:nvSpPr>
              <p:spPr>
                <a:xfrm>
                  <a:off x="4735012" y="2106267"/>
                  <a:ext cx="914400" cy="274320"/>
                </a:xfrm>
                <a:prstGeom prst="roundRect">
                  <a:avLst/>
                </a:prstGeom>
                <a:solidFill>
                  <a:srgbClr val="F0898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cs typeface="Arial"/>
                    </a:rPr>
                    <a:t>Task A</a:t>
                  </a:r>
                </a:p>
              </p:txBody>
            </p:sp>
            <p:sp>
              <p:nvSpPr>
                <p:cNvPr id="65" name="Google Shape;65;p15"/>
                <p:cNvSpPr/>
                <p:nvPr/>
              </p:nvSpPr>
              <p:spPr>
                <a:xfrm>
                  <a:off x="4354012" y="2343675"/>
                  <a:ext cx="1676400" cy="23367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20C583DE-8C18-4C47-9F34-F13452F934CC}"/>
                    </a:ext>
                  </a:extLst>
                </p:cNvPr>
                <p:cNvGrpSpPr/>
                <p:nvPr/>
              </p:nvGrpSpPr>
              <p:grpSpPr>
                <a:xfrm>
                  <a:off x="4460692" y="2864108"/>
                  <a:ext cx="1463040" cy="1677587"/>
                  <a:chOff x="4309750" y="2864108"/>
                  <a:chExt cx="1463040" cy="1677587"/>
                </a:xfrm>
              </p:grpSpPr>
              <p:sp>
                <p:nvSpPr>
                  <p:cNvPr id="68" name="Google Shape;68;p15"/>
                  <p:cNvSpPr/>
                  <p:nvPr/>
                </p:nvSpPr>
                <p:spPr>
                  <a:xfrm>
                    <a:off x="4309750" y="2864108"/>
                    <a:ext cx="1463040" cy="50292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dirty="0"/>
                      <a:t>Overtly Aggressive</a:t>
                    </a:r>
                    <a:endParaRPr sz="1000" b="1" dirty="0"/>
                  </a:p>
                  <a:p>
                    <a:pPr marL="0" lvl="0" indent="0" algn="ctr" rtl="0">
                      <a:spcBef>
                        <a:spcPts val="0"/>
                      </a:spcBef>
                      <a:spcAft>
                        <a:spcPts val="0"/>
                      </a:spcAft>
                      <a:buNone/>
                    </a:pPr>
                    <a:r>
                      <a:rPr lang="en-GB" sz="1000" b="1" dirty="0"/>
                      <a:t>(OAG)</a:t>
                    </a:r>
                    <a:endParaRPr sz="1000" b="1" dirty="0"/>
                  </a:p>
                </p:txBody>
              </p:sp>
              <p:sp>
                <p:nvSpPr>
                  <p:cNvPr id="69" name="Google Shape;69;p15"/>
                  <p:cNvSpPr/>
                  <p:nvPr/>
                </p:nvSpPr>
                <p:spPr>
                  <a:xfrm>
                    <a:off x="4309750" y="4038775"/>
                    <a:ext cx="1463040" cy="50292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t>Non Aggressive</a:t>
                    </a:r>
                    <a:endParaRPr sz="1000" b="1"/>
                  </a:p>
                  <a:p>
                    <a:pPr marL="0" lvl="0" indent="0" algn="ctr" rtl="0">
                      <a:spcBef>
                        <a:spcPts val="0"/>
                      </a:spcBef>
                      <a:spcAft>
                        <a:spcPts val="0"/>
                      </a:spcAft>
                      <a:buNone/>
                    </a:pPr>
                    <a:r>
                      <a:rPr lang="en-GB" sz="1000" b="1"/>
                      <a:t>(NAG)</a:t>
                    </a:r>
                    <a:endParaRPr sz="1000" b="1"/>
                  </a:p>
                </p:txBody>
              </p:sp>
              <p:sp>
                <p:nvSpPr>
                  <p:cNvPr id="70" name="Google Shape;70;p15"/>
                  <p:cNvSpPr/>
                  <p:nvPr/>
                </p:nvSpPr>
                <p:spPr>
                  <a:xfrm>
                    <a:off x="4309750" y="3451441"/>
                    <a:ext cx="1463040" cy="50292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dirty="0"/>
                      <a:t>Covertly Aggressive</a:t>
                    </a:r>
                    <a:endParaRPr sz="1000" b="1" dirty="0"/>
                  </a:p>
                  <a:p>
                    <a:pPr marL="0" lvl="0" indent="0" algn="ctr" rtl="0">
                      <a:spcBef>
                        <a:spcPts val="0"/>
                      </a:spcBef>
                      <a:spcAft>
                        <a:spcPts val="0"/>
                      </a:spcAft>
                      <a:buNone/>
                    </a:pPr>
                    <a:r>
                      <a:rPr lang="en-GB" sz="1000" b="1" dirty="0"/>
                      <a:t>(CAG)</a:t>
                    </a:r>
                    <a:endParaRPr sz="1000" b="1" dirty="0"/>
                  </a:p>
                </p:txBody>
              </p:sp>
            </p:grpSp>
            <p:sp>
              <p:nvSpPr>
                <p:cNvPr id="74" name="Google Shape;74;p15"/>
                <p:cNvSpPr txBox="1"/>
                <p:nvPr/>
              </p:nvSpPr>
              <p:spPr>
                <a:xfrm>
                  <a:off x="4460692" y="2343675"/>
                  <a:ext cx="1463040" cy="5029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500" b="1" dirty="0">
                      <a:solidFill>
                        <a:schemeClr val="dk1"/>
                      </a:solidFill>
                    </a:rPr>
                    <a:t>Aggression</a:t>
                  </a:r>
                  <a:endParaRPr sz="1500" b="1" dirty="0">
                    <a:solidFill>
                      <a:schemeClr val="dk1"/>
                    </a:solidFill>
                  </a:endParaRPr>
                </a:p>
              </p:txBody>
            </p:sp>
          </p:grpSp>
        </p:grpSp>
        <p:cxnSp>
          <p:nvCxnSpPr>
            <p:cNvPr id="12" name="Straight Arrow Connector 11">
              <a:extLst>
                <a:ext uri="{FF2B5EF4-FFF2-40B4-BE49-F238E27FC236}">
                  <a16:creationId xmlns:a16="http://schemas.microsoft.com/office/drawing/2014/main" id="{3CC9DB68-EE69-4C94-A8E7-E76ABC817FC1}"/>
                </a:ext>
              </a:extLst>
            </p:cNvPr>
            <p:cNvCxnSpPr>
              <a:cxnSpLocks/>
              <a:stCxn id="75" idx="2"/>
              <a:endCxn id="4" idx="0"/>
            </p:cNvCxnSpPr>
            <p:nvPr/>
          </p:nvCxnSpPr>
          <p:spPr>
            <a:xfrm flipH="1">
              <a:off x="5411537" y="1503377"/>
              <a:ext cx="1224613" cy="602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7C23394-8CE6-4DFE-A3A1-A9F6178ACCC0}"/>
                </a:ext>
              </a:extLst>
            </p:cNvPr>
            <p:cNvCxnSpPr>
              <a:cxnSpLocks/>
              <a:stCxn id="75" idx="2"/>
              <a:endCxn id="23" idx="0"/>
            </p:cNvCxnSpPr>
            <p:nvPr/>
          </p:nvCxnSpPr>
          <p:spPr>
            <a:xfrm>
              <a:off x="6636150" y="1503377"/>
              <a:ext cx="1226138" cy="6028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D51E-6A48-4FF2-A03A-8922B4AE94A7}"/>
              </a:ext>
            </a:extLst>
          </p:cNvPr>
          <p:cNvSpPr>
            <a:spLocks noGrp="1"/>
          </p:cNvSpPr>
          <p:nvPr>
            <p:ph type="title"/>
          </p:nvPr>
        </p:nvSpPr>
        <p:spPr/>
        <p:txBody>
          <a:bodyPr/>
          <a:lstStyle/>
          <a:p>
            <a:r>
              <a:rPr lang="en-US" b="1"/>
              <a:t>Our Approach</a:t>
            </a:r>
          </a:p>
        </p:txBody>
      </p:sp>
      <p:sp>
        <p:nvSpPr>
          <p:cNvPr id="3" name="Slide Number Placeholder 2">
            <a:extLst>
              <a:ext uri="{FF2B5EF4-FFF2-40B4-BE49-F238E27FC236}">
                <a16:creationId xmlns:a16="http://schemas.microsoft.com/office/drawing/2014/main" id="{1F468408-E295-4289-A2CB-5827E75F59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a:t>
            </a:fld>
            <a:endParaRPr lang="en-GB"/>
          </a:p>
        </p:txBody>
      </p:sp>
      <p:graphicFrame>
        <p:nvGraphicFramePr>
          <p:cNvPr id="10" name="Content Placeholder 6">
            <a:extLst>
              <a:ext uri="{FF2B5EF4-FFF2-40B4-BE49-F238E27FC236}">
                <a16:creationId xmlns:a16="http://schemas.microsoft.com/office/drawing/2014/main" id="{27645741-3023-4835-8A5A-9DD61F3C0385}"/>
              </a:ext>
            </a:extLst>
          </p:cNvPr>
          <p:cNvGraphicFramePr>
            <a:graphicFrameLocks/>
          </p:cNvGraphicFramePr>
          <p:nvPr>
            <p:extLst>
              <p:ext uri="{D42A27DB-BD31-4B8C-83A1-F6EECF244321}">
                <p14:modId xmlns:p14="http://schemas.microsoft.com/office/powerpoint/2010/main" val="332097213"/>
              </p:ext>
            </p:extLst>
          </p:nvPr>
        </p:nvGraphicFramePr>
        <p:xfrm>
          <a:off x="715304" y="975856"/>
          <a:ext cx="7713393" cy="3191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899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D22F-1E6C-4849-9F00-00A519C706E8}"/>
              </a:ext>
            </a:extLst>
          </p:cNvPr>
          <p:cNvSpPr>
            <a:spLocks noGrp="1"/>
          </p:cNvSpPr>
          <p:nvPr>
            <p:ph type="title"/>
          </p:nvPr>
        </p:nvSpPr>
        <p:spPr/>
        <p:txBody>
          <a:bodyPr/>
          <a:lstStyle/>
          <a:p>
            <a:r>
              <a:rPr lang="en-US" dirty="0"/>
              <a:t>Transformer models for classification</a:t>
            </a:r>
          </a:p>
        </p:txBody>
      </p:sp>
      <p:sp>
        <p:nvSpPr>
          <p:cNvPr id="3" name="Slide Number Placeholder 2">
            <a:extLst>
              <a:ext uri="{FF2B5EF4-FFF2-40B4-BE49-F238E27FC236}">
                <a16:creationId xmlns:a16="http://schemas.microsoft.com/office/drawing/2014/main" id="{3D4C649E-015B-45DC-A5A3-2BD57FF00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pic>
        <p:nvPicPr>
          <p:cNvPr id="4" name="Graphic 3">
            <a:extLst>
              <a:ext uri="{FF2B5EF4-FFF2-40B4-BE49-F238E27FC236}">
                <a16:creationId xmlns:a16="http://schemas.microsoft.com/office/drawing/2014/main" id="{9B039B9F-255F-468A-A83C-CC0429A5A81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9543" y="1791466"/>
            <a:ext cx="8684915" cy="2907009"/>
          </a:xfrm>
          <a:prstGeom prst="rect">
            <a:avLst/>
          </a:prstGeom>
        </p:spPr>
      </p:pic>
    </p:spTree>
    <p:extLst>
      <p:ext uri="{BB962C8B-B14F-4D97-AF65-F5344CB8AC3E}">
        <p14:creationId xmlns:p14="http://schemas.microsoft.com/office/powerpoint/2010/main" val="415275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Fine-Tuning Techniques</a:t>
            </a:r>
            <a:endParaRPr lang="en-US" b="1" dirty="0"/>
          </a:p>
        </p:txBody>
      </p:sp>
      <p:sp>
        <p:nvSpPr>
          <p:cNvPr id="93" name="Google Shape;9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spcAft>
                <a:spcPts val="1600"/>
              </a:spcAft>
              <a:buNone/>
            </a:pPr>
            <a:r>
              <a:rPr lang="en-US" dirty="0"/>
              <a:t>For all of our experiments we fine tuned different transformer models using the </a:t>
            </a:r>
            <a:r>
              <a:rPr lang="en-US" b="1" dirty="0"/>
              <a:t>HuggingFace transformers</a:t>
            </a:r>
            <a:r>
              <a:rPr lang="en-US" dirty="0"/>
              <a:t> library. We tried three different methodologies:</a:t>
            </a:r>
          </a:p>
          <a:p>
            <a:pPr marL="285750" indent="-285750">
              <a:lnSpc>
                <a:spcPct val="100000"/>
              </a:lnSpc>
              <a:spcAft>
                <a:spcPts val="1600"/>
              </a:spcAft>
            </a:pPr>
            <a:r>
              <a:rPr lang="en-US" dirty="0"/>
              <a:t>Single task models</a:t>
            </a:r>
          </a:p>
          <a:p>
            <a:pPr marL="285750" indent="-285750">
              <a:lnSpc>
                <a:spcPct val="100000"/>
              </a:lnSpc>
              <a:spcAft>
                <a:spcPts val="1600"/>
              </a:spcAft>
            </a:pPr>
            <a:r>
              <a:rPr lang="en-US" dirty="0"/>
              <a:t>Joint label training for both tasks </a:t>
            </a:r>
            <a:r>
              <a:rPr lang="en-US" b="1" dirty="0"/>
              <a:t>(C)</a:t>
            </a:r>
          </a:p>
          <a:p>
            <a:pPr marL="285750" indent="-285750">
              <a:lnSpc>
                <a:spcPct val="100000"/>
              </a:lnSpc>
              <a:spcAft>
                <a:spcPts val="1600"/>
              </a:spcAft>
            </a:pPr>
            <a:r>
              <a:rPr lang="en-US" dirty="0"/>
              <a:t>Marginalization of output probabilities </a:t>
            </a:r>
            <a:r>
              <a:rPr lang="en-US" b="1" dirty="0"/>
              <a:t>(M)</a:t>
            </a:r>
          </a:p>
          <a:p>
            <a:pPr marL="285750" indent="-285750">
              <a:lnSpc>
                <a:spcPct val="100000"/>
              </a:lnSpc>
              <a:spcAft>
                <a:spcPts val="1600"/>
              </a:spcAft>
            </a:pPr>
            <a:r>
              <a:rPr lang="en-US" dirty="0"/>
              <a:t>Joint training of all languages </a:t>
            </a:r>
            <a:r>
              <a:rPr lang="en-US" b="1" dirty="0"/>
              <a:t>(ALL)</a:t>
            </a:r>
          </a:p>
          <a:p>
            <a:pPr marL="0" indent="0">
              <a:lnSpc>
                <a:spcPct val="114999"/>
              </a:lnSpc>
              <a:spcAft>
                <a:spcPts val="1600"/>
              </a:spcAft>
              <a:buNone/>
            </a:pPr>
            <a:r>
              <a:rPr lang="en-US" dirty="0"/>
              <a:t>During our experiments, we tried different combinations of the above methods.</a:t>
            </a:r>
          </a:p>
          <a:p>
            <a:pPr marL="0" indent="0">
              <a:lnSpc>
                <a:spcPct val="114999"/>
              </a:lnSpc>
              <a:spcAft>
                <a:spcPts val="1600"/>
              </a:spcAft>
              <a:buNone/>
            </a:pPr>
            <a:r>
              <a:rPr lang="en-US" dirty="0"/>
              <a:t>Top models based on dev set performance were submitted. </a:t>
            </a:r>
          </a:p>
          <a:p>
            <a:pPr marL="285750" indent="-285750">
              <a:lnSpc>
                <a:spcPct val="114999"/>
              </a:lnSpc>
              <a:spcAft>
                <a:spcPts val="1600"/>
              </a:spcAft>
            </a:pPr>
            <a:endParaRPr lang="en-US" dirty="0"/>
          </a:p>
        </p:txBody>
      </p:sp>
      <p:sp>
        <p:nvSpPr>
          <p:cNvPr id="2" name="Slide Number Placeholder 1">
            <a:extLst>
              <a:ext uri="{FF2B5EF4-FFF2-40B4-BE49-F238E27FC236}">
                <a16:creationId xmlns:a16="http://schemas.microsoft.com/office/drawing/2014/main" id="{018F34D0-ED78-4CB8-9FA7-3A0FE9E0C9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B6DD-6D37-4F56-889E-E83391C17ED7}"/>
              </a:ext>
            </a:extLst>
          </p:cNvPr>
          <p:cNvSpPr>
            <a:spLocks noGrp="1"/>
          </p:cNvSpPr>
          <p:nvPr>
            <p:ph type="title"/>
          </p:nvPr>
        </p:nvSpPr>
        <p:spPr/>
        <p:txBody>
          <a:bodyPr/>
          <a:lstStyle/>
          <a:p>
            <a:r>
              <a:rPr lang="en-US" b="1"/>
              <a:t>Joint Label Training (C)</a:t>
            </a:r>
          </a:p>
        </p:txBody>
      </p:sp>
      <p:sp>
        <p:nvSpPr>
          <p:cNvPr id="3" name="Text Placeholder 2">
            <a:extLst>
              <a:ext uri="{FF2B5EF4-FFF2-40B4-BE49-F238E27FC236}">
                <a16:creationId xmlns:a16="http://schemas.microsoft.com/office/drawing/2014/main" id="{C09E1280-ACCF-4E08-8497-97141846F398}"/>
              </a:ext>
            </a:extLst>
          </p:cNvPr>
          <p:cNvSpPr>
            <a:spLocks noGrp="1"/>
          </p:cNvSpPr>
          <p:nvPr>
            <p:ph type="body" idx="1"/>
          </p:nvPr>
        </p:nvSpPr>
        <p:spPr>
          <a:xfrm>
            <a:off x="311700" y="1152475"/>
            <a:ext cx="8520600" cy="1347796"/>
          </a:xfrm>
        </p:spPr>
        <p:txBody>
          <a:bodyPr/>
          <a:lstStyle/>
          <a:p>
            <a:pPr marL="114300" indent="0">
              <a:lnSpc>
                <a:spcPct val="114999"/>
              </a:lnSpc>
              <a:buNone/>
            </a:pPr>
            <a:r>
              <a:rPr lang="en-US" dirty="0"/>
              <a:t>If we combine the labels from all tasks, we can convert the original problem into six label classification problem, as shown below. (Similar to Mishra 2019)</a:t>
            </a:r>
          </a:p>
          <a:p>
            <a:pPr marL="114300" indent="0">
              <a:lnSpc>
                <a:spcPct val="114999"/>
              </a:lnSpc>
              <a:buNone/>
            </a:pPr>
            <a:r>
              <a:rPr lang="en-US" dirty="0"/>
              <a:t>Model trained reduces the inference time computational cost to just doing inference with a single model. </a:t>
            </a:r>
          </a:p>
        </p:txBody>
      </p:sp>
      <p:grpSp>
        <p:nvGrpSpPr>
          <p:cNvPr id="53" name="Group 52">
            <a:extLst>
              <a:ext uri="{FF2B5EF4-FFF2-40B4-BE49-F238E27FC236}">
                <a16:creationId xmlns:a16="http://schemas.microsoft.com/office/drawing/2014/main" id="{2BCC3E84-CDD7-4771-9D4B-74CD6A0234BE}"/>
              </a:ext>
            </a:extLst>
          </p:cNvPr>
          <p:cNvGrpSpPr/>
          <p:nvPr/>
        </p:nvGrpSpPr>
        <p:grpSpPr>
          <a:xfrm>
            <a:off x="489089" y="2593451"/>
            <a:ext cx="8150083" cy="2035489"/>
            <a:chOff x="489089" y="2593451"/>
            <a:chExt cx="8150083" cy="2035489"/>
          </a:xfrm>
        </p:grpSpPr>
        <p:grpSp>
          <p:nvGrpSpPr>
            <p:cNvPr id="14" name="Group 13">
              <a:extLst>
                <a:ext uri="{FF2B5EF4-FFF2-40B4-BE49-F238E27FC236}">
                  <a16:creationId xmlns:a16="http://schemas.microsoft.com/office/drawing/2014/main" id="{10DD23AB-FC2B-4241-92C8-0060FD779DD5}"/>
                </a:ext>
              </a:extLst>
            </p:cNvPr>
            <p:cNvGrpSpPr/>
            <p:nvPr/>
          </p:nvGrpSpPr>
          <p:grpSpPr>
            <a:xfrm>
              <a:off x="489089" y="2593451"/>
              <a:ext cx="3934236" cy="788089"/>
              <a:chOff x="489089" y="2372139"/>
              <a:chExt cx="3934236" cy="788089"/>
            </a:xfrm>
          </p:grpSpPr>
          <p:sp>
            <p:nvSpPr>
              <p:cNvPr id="10" name="Rectangle: Rounded Corners 9">
                <a:extLst>
                  <a:ext uri="{FF2B5EF4-FFF2-40B4-BE49-F238E27FC236}">
                    <a16:creationId xmlns:a16="http://schemas.microsoft.com/office/drawing/2014/main" id="{B155E086-D2A9-489D-8B11-82534C299988}"/>
                  </a:ext>
                </a:extLst>
              </p:cNvPr>
              <p:cNvSpPr/>
              <p:nvPr/>
            </p:nvSpPr>
            <p:spPr>
              <a:xfrm>
                <a:off x="489089" y="2373381"/>
                <a:ext cx="3934236" cy="786847"/>
              </a:xfrm>
              <a:prstGeom prst="roundRect">
                <a:avLst/>
              </a:prstGeom>
              <a:solidFill>
                <a:srgbClr val="FA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749F7B-8098-430B-96F2-0DFEF52CA174}"/>
                  </a:ext>
                </a:extLst>
              </p:cNvPr>
              <p:cNvSpPr txBox="1"/>
              <p:nvPr/>
            </p:nvSpPr>
            <p:spPr>
              <a:xfrm>
                <a:off x="2053672" y="2372139"/>
                <a:ext cx="8050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Task A</a:t>
                </a:r>
              </a:p>
            </p:txBody>
          </p:sp>
          <p:grpSp>
            <p:nvGrpSpPr>
              <p:cNvPr id="13" name="Group 12">
                <a:extLst>
                  <a:ext uri="{FF2B5EF4-FFF2-40B4-BE49-F238E27FC236}">
                    <a16:creationId xmlns:a16="http://schemas.microsoft.com/office/drawing/2014/main" id="{8CD1E6CF-ADAB-42AA-B111-9DFEB068E0D9}"/>
                  </a:ext>
                </a:extLst>
              </p:cNvPr>
              <p:cNvGrpSpPr/>
              <p:nvPr/>
            </p:nvGrpSpPr>
            <p:grpSpPr>
              <a:xfrm>
                <a:off x="617469" y="2661201"/>
                <a:ext cx="3677477" cy="405848"/>
                <a:chOff x="619539" y="2661201"/>
                <a:chExt cx="3677477" cy="405848"/>
              </a:xfrm>
            </p:grpSpPr>
            <p:sp>
              <p:nvSpPr>
                <p:cNvPr id="19" name="Rectangle: Rounded Corners 18">
                  <a:extLst>
                    <a:ext uri="{FF2B5EF4-FFF2-40B4-BE49-F238E27FC236}">
                      <a16:creationId xmlns:a16="http://schemas.microsoft.com/office/drawing/2014/main" id="{10A9713E-1D5E-4979-81C6-EDB8F20B7DCC}"/>
                    </a:ext>
                  </a:extLst>
                </p:cNvPr>
                <p:cNvSpPr/>
                <p:nvPr/>
              </p:nvSpPr>
              <p:spPr>
                <a:xfrm>
                  <a:off x="619539" y="2661202"/>
                  <a:ext cx="1035325" cy="405847"/>
                </a:xfrm>
                <a:prstGeom prst="roundRect">
                  <a:avLst/>
                </a:prstGeom>
                <a:solidFill>
                  <a:srgbClr val="FA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NAG</a:t>
                  </a:r>
                </a:p>
              </p:txBody>
            </p:sp>
            <p:sp>
              <p:nvSpPr>
                <p:cNvPr id="21" name="Rectangle: Rounded Corners 20">
                  <a:extLst>
                    <a:ext uri="{FF2B5EF4-FFF2-40B4-BE49-F238E27FC236}">
                      <a16:creationId xmlns:a16="http://schemas.microsoft.com/office/drawing/2014/main" id="{73A88B4B-696A-44B7-97D7-621BDEBEACBC}"/>
                    </a:ext>
                  </a:extLst>
                </p:cNvPr>
                <p:cNvSpPr/>
                <p:nvPr/>
              </p:nvSpPr>
              <p:spPr>
                <a:xfrm>
                  <a:off x="3261691" y="2661202"/>
                  <a:ext cx="1035325" cy="405847"/>
                </a:xfrm>
                <a:prstGeom prst="roundRect">
                  <a:avLst/>
                </a:prstGeom>
                <a:solidFill>
                  <a:srgbClr val="FA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OAG</a:t>
                  </a:r>
                  <a:endParaRPr lang="en-US" sz="1200" b="1" dirty="0">
                    <a:solidFill>
                      <a:schemeClr val="tx1"/>
                    </a:solidFill>
                    <a:cs typeface="Arial"/>
                  </a:endParaRPr>
                </a:p>
              </p:txBody>
            </p:sp>
            <p:sp>
              <p:nvSpPr>
                <p:cNvPr id="22" name="Rectangle: Rounded Corners 21">
                  <a:extLst>
                    <a:ext uri="{FF2B5EF4-FFF2-40B4-BE49-F238E27FC236}">
                      <a16:creationId xmlns:a16="http://schemas.microsoft.com/office/drawing/2014/main" id="{DE73520A-E7C0-4544-A7C3-12AE888DC576}"/>
                    </a:ext>
                  </a:extLst>
                </p:cNvPr>
                <p:cNvSpPr/>
                <p:nvPr/>
              </p:nvSpPr>
              <p:spPr>
                <a:xfrm>
                  <a:off x="1940615" y="2661201"/>
                  <a:ext cx="1035325" cy="405847"/>
                </a:xfrm>
                <a:prstGeom prst="roundRect">
                  <a:avLst/>
                </a:prstGeom>
                <a:solidFill>
                  <a:srgbClr val="FA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cs typeface="Arial"/>
                    </a:rPr>
                    <a:t>CAG</a:t>
                  </a:r>
                </a:p>
              </p:txBody>
            </p:sp>
          </p:grpSp>
        </p:grpSp>
        <p:grpSp>
          <p:nvGrpSpPr>
            <p:cNvPr id="37" name="Group 36">
              <a:extLst>
                <a:ext uri="{FF2B5EF4-FFF2-40B4-BE49-F238E27FC236}">
                  <a16:creationId xmlns:a16="http://schemas.microsoft.com/office/drawing/2014/main" id="{69E943A7-5EB1-4343-8449-12400B339B88}"/>
                </a:ext>
              </a:extLst>
            </p:cNvPr>
            <p:cNvGrpSpPr/>
            <p:nvPr/>
          </p:nvGrpSpPr>
          <p:grpSpPr>
            <a:xfrm>
              <a:off x="5980457" y="2593451"/>
              <a:ext cx="2658715" cy="788089"/>
              <a:chOff x="5408958" y="2372139"/>
              <a:chExt cx="2658715" cy="788089"/>
            </a:xfrm>
          </p:grpSpPr>
          <p:sp>
            <p:nvSpPr>
              <p:cNvPr id="11" name="Rectangle: Rounded Corners 10">
                <a:extLst>
                  <a:ext uri="{FF2B5EF4-FFF2-40B4-BE49-F238E27FC236}">
                    <a16:creationId xmlns:a16="http://schemas.microsoft.com/office/drawing/2014/main" id="{77B788E4-A201-4CB2-A174-DFBABB1BB634}"/>
                  </a:ext>
                </a:extLst>
              </p:cNvPr>
              <p:cNvSpPr/>
              <p:nvPr/>
            </p:nvSpPr>
            <p:spPr>
              <a:xfrm>
                <a:off x="5408958" y="2373381"/>
                <a:ext cx="2658715" cy="786847"/>
              </a:xfrm>
              <a:prstGeom prst="roundRect">
                <a:avLst/>
              </a:prstGeom>
              <a:solidFill>
                <a:srgbClr val="74B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6BE1ED0-7F92-4F3D-A054-907890D72484}"/>
                  </a:ext>
                </a:extLst>
              </p:cNvPr>
              <p:cNvSpPr txBox="1"/>
              <p:nvPr/>
            </p:nvSpPr>
            <p:spPr>
              <a:xfrm>
                <a:off x="6335780" y="2372139"/>
                <a:ext cx="8050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Task B</a:t>
                </a:r>
              </a:p>
            </p:txBody>
          </p:sp>
          <p:grpSp>
            <p:nvGrpSpPr>
              <p:cNvPr id="36" name="Group 35">
                <a:extLst>
                  <a:ext uri="{FF2B5EF4-FFF2-40B4-BE49-F238E27FC236}">
                    <a16:creationId xmlns:a16="http://schemas.microsoft.com/office/drawing/2014/main" id="{5B042EAE-742C-4A1B-877D-ABA015D5D2D6}"/>
                  </a:ext>
                </a:extLst>
              </p:cNvPr>
              <p:cNvGrpSpPr/>
              <p:nvPr/>
            </p:nvGrpSpPr>
            <p:grpSpPr>
              <a:xfrm>
                <a:off x="5512489" y="2661202"/>
                <a:ext cx="2451652" cy="405847"/>
                <a:chOff x="5514560" y="2661202"/>
                <a:chExt cx="2451652" cy="405847"/>
              </a:xfrm>
            </p:grpSpPr>
            <p:sp>
              <p:nvSpPr>
                <p:cNvPr id="23" name="Rectangle: Rounded Corners 22">
                  <a:extLst>
                    <a:ext uri="{FF2B5EF4-FFF2-40B4-BE49-F238E27FC236}">
                      <a16:creationId xmlns:a16="http://schemas.microsoft.com/office/drawing/2014/main" id="{7EB8B01E-902F-4E58-97F9-6728B9FF2E09}"/>
                    </a:ext>
                  </a:extLst>
                </p:cNvPr>
                <p:cNvSpPr/>
                <p:nvPr/>
              </p:nvSpPr>
              <p:spPr>
                <a:xfrm>
                  <a:off x="6930887" y="2661202"/>
                  <a:ext cx="1035325" cy="405847"/>
                </a:xfrm>
                <a:prstGeom prst="roundRect">
                  <a:avLst/>
                </a:prstGeom>
                <a:solidFill>
                  <a:srgbClr val="3A9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NGEN</a:t>
                  </a:r>
                </a:p>
              </p:txBody>
            </p:sp>
            <p:sp>
              <p:nvSpPr>
                <p:cNvPr id="24" name="Rectangle: Rounded Corners 23">
                  <a:extLst>
                    <a:ext uri="{FF2B5EF4-FFF2-40B4-BE49-F238E27FC236}">
                      <a16:creationId xmlns:a16="http://schemas.microsoft.com/office/drawing/2014/main" id="{E0111EC8-388D-4CCF-A22A-4BBAA01546CD}"/>
                    </a:ext>
                  </a:extLst>
                </p:cNvPr>
                <p:cNvSpPr/>
                <p:nvPr/>
              </p:nvSpPr>
              <p:spPr>
                <a:xfrm>
                  <a:off x="5514560" y="2661202"/>
                  <a:ext cx="1035325" cy="405847"/>
                </a:xfrm>
                <a:prstGeom prst="roundRect">
                  <a:avLst/>
                </a:prstGeom>
                <a:solidFill>
                  <a:srgbClr val="3A9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GEN</a:t>
                  </a:r>
                  <a:endParaRPr lang="en-US"/>
                </a:p>
              </p:txBody>
            </p:sp>
          </p:grpSp>
        </p:grpSp>
        <p:grpSp>
          <p:nvGrpSpPr>
            <p:cNvPr id="50" name="Group 49">
              <a:extLst>
                <a:ext uri="{FF2B5EF4-FFF2-40B4-BE49-F238E27FC236}">
                  <a16:creationId xmlns:a16="http://schemas.microsoft.com/office/drawing/2014/main" id="{8A6D7B75-B9A3-4812-BE16-C69BCB854B3B}"/>
                </a:ext>
              </a:extLst>
            </p:cNvPr>
            <p:cNvGrpSpPr/>
            <p:nvPr/>
          </p:nvGrpSpPr>
          <p:grpSpPr>
            <a:xfrm>
              <a:off x="489089" y="3628955"/>
              <a:ext cx="8150083" cy="999985"/>
              <a:chOff x="489089" y="3628955"/>
              <a:chExt cx="8150083" cy="999985"/>
            </a:xfrm>
          </p:grpSpPr>
          <p:sp>
            <p:nvSpPr>
              <p:cNvPr id="16" name="Rectangle: Rounded Corners 15">
                <a:extLst>
                  <a:ext uri="{FF2B5EF4-FFF2-40B4-BE49-F238E27FC236}">
                    <a16:creationId xmlns:a16="http://schemas.microsoft.com/office/drawing/2014/main" id="{1663DB5B-CCE3-4EE7-9304-C43C3759D917}"/>
                  </a:ext>
                </a:extLst>
              </p:cNvPr>
              <p:cNvSpPr/>
              <p:nvPr/>
            </p:nvSpPr>
            <p:spPr>
              <a:xfrm>
                <a:off x="489089" y="3628955"/>
                <a:ext cx="8150083" cy="99998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3879C9C0-FEDE-4EDB-B307-D367DE48A69C}"/>
                  </a:ext>
                </a:extLst>
              </p:cNvPr>
              <p:cNvGrpSpPr/>
              <p:nvPr/>
            </p:nvGrpSpPr>
            <p:grpSpPr>
              <a:xfrm>
                <a:off x="600902" y="3759405"/>
                <a:ext cx="7926456" cy="530087"/>
                <a:chOff x="619539" y="3820766"/>
                <a:chExt cx="7926456" cy="530087"/>
              </a:xfrm>
            </p:grpSpPr>
            <p:grpSp>
              <p:nvGrpSpPr>
                <p:cNvPr id="38" name="Group 37">
                  <a:extLst>
                    <a:ext uri="{FF2B5EF4-FFF2-40B4-BE49-F238E27FC236}">
                      <a16:creationId xmlns:a16="http://schemas.microsoft.com/office/drawing/2014/main" id="{3F9E3AB8-A50A-42D7-A796-FBC66B08084D}"/>
                    </a:ext>
                  </a:extLst>
                </p:cNvPr>
                <p:cNvGrpSpPr/>
                <p:nvPr/>
              </p:nvGrpSpPr>
              <p:grpSpPr>
                <a:xfrm>
                  <a:off x="619539" y="3820766"/>
                  <a:ext cx="3677477" cy="530086"/>
                  <a:chOff x="619539" y="3820766"/>
                  <a:chExt cx="3677477" cy="530086"/>
                </a:xfrm>
              </p:grpSpPr>
              <p:sp>
                <p:nvSpPr>
                  <p:cNvPr id="4" name="Rectangle: Rounded Corners 3">
                    <a:extLst>
                      <a:ext uri="{FF2B5EF4-FFF2-40B4-BE49-F238E27FC236}">
                        <a16:creationId xmlns:a16="http://schemas.microsoft.com/office/drawing/2014/main" id="{B2AE111E-0E95-4B95-9D25-07E43EEB02E2}"/>
                      </a:ext>
                    </a:extLst>
                  </p:cNvPr>
                  <p:cNvSpPr/>
                  <p:nvPr/>
                </p:nvSpPr>
                <p:spPr>
                  <a:xfrm>
                    <a:off x="619539" y="3820766"/>
                    <a:ext cx="1159564" cy="53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cs typeface="Arial"/>
                      </a:rPr>
                      <a:t>NAG-GEN</a:t>
                    </a:r>
                  </a:p>
                </p:txBody>
              </p:sp>
              <p:sp>
                <p:nvSpPr>
                  <p:cNvPr id="5" name="Rectangle: Rounded Corners 4">
                    <a:extLst>
                      <a:ext uri="{FF2B5EF4-FFF2-40B4-BE49-F238E27FC236}">
                        <a16:creationId xmlns:a16="http://schemas.microsoft.com/office/drawing/2014/main" id="{7F024DA3-4766-4039-9D46-0BBA74007ED4}"/>
                      </a:ext>
                    </a:extLst>
                  </p:cNvPr>
                  <p:cNvSpPr/>
                  <p:nvPr/>
                </p:nvSpPr>
                <p:spPr>
                  <a:xfrm>
                    <a:off x="1878495" y="3820766"/>
                    <a:ext cx="1159564" cy="53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CAG-GEN</a:t>
                    </a:r>
                  </a:p>
                </p:txBody>
              </p:sp>
              <p:sp>
                <p:nvSpPr>
                  <p:cNvPr id="6" name="Rectangle: Rounded Corners 5">
                    <a:extLst>
                      <a:ext uri="{FF2B5EF4-FFF2-40B4-BE49-F238E27FC236}">
                        <a16:creationId xmlns:a16="http://schemas.microsoft.com/office/drawing/2014/main" id="{2678EECC-18FA-4F42-B77F-D75EC55424D9}"/>
                      </a:ext>
                    </a:extLst>
                  </p:cNvPr>
                  <p:cNvSpPr/>
                  <p:nvPr/>
                </p:nvSpPr>
                <p:spPr>
                  <a:xfrm>
                    <a:off x="3137452" y="3820766"/>
                    <a:ext cx="1159564" cy="53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cs typeface="Arial"/>
                      </a:rPr>
                      <a:t>OAG-GEN</a:t>
                    </a:r>
                  </a:p>
                </p:txBody>
              </p:sp>
            </p:grpSp>
            <p:grpSp>
              <p:nvGrpSpPr>
                <p:cNvPr id="43" name="Group 42">
                  <a:extLst>
                    <a:ext uri="{FF2B5EF4-FFF2-40B4-BE49-F238E27FC236}">
                      <a16:creationId xmlns:a16="http://schemas.microsoft.com/office/drawing/2014/main" id="{A70D1253-0237-4960-9865-828610F9F5DB}"/>
                    </a:ext>
                  </a:extLst>
                </p:cNvPr>
                <p:cNvGrpSpPr/>
                <p:nvPr/>
              </p:nvGrpSpPr>
              <p:grpSpPr>
                <a:xfrm>
                  <a:off x="4868517" y="3820767"/>
                  <a:ext cx="3677478" cy="530086"/>
                  <a:chOff x="4868517" y="3820767"/>
                  <a:chExt cx="3677478" cy="530086"/>
                </a:xfrm>
              </p:grpSpPr>
              <p:sp>
                <p:nvSpPr>
                  <p:cNvPr id="7" name="Rectangle: Rounded Corners 6">
                    <a:extLst>
                      <a:ext uri="{FF2B5EF4-FFF2-40B4-BE49-F238E27FC236}">
                        <a16:creationId xmlns:a16="http://schemas.microsoft.com/office/drawing/2014/main" id="{8B96603B-C7FC-4032-8D8C-A8A284834544}"/>
                      </a:ext>
                    </a:extLst>
                  </p:cNvPr>
                  <p:cNvSpPr/>
                  <p:nvPr/>
                </p:nvSpPr>
                <p:spPr>
                  <a:xfrm>
                    <a:off x="4868517" y="3820767"/>
                    <a:ext cx="1159564" cy="53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NAG-NGEN</a:t>
                    </a:r>
                  </a:p>
                </p:txBody>
              </p:sp>
              <p:sp>
                <p:nvSpPr>
                  <p:cNvPr id="8" name="Rectangle: Rounded Corners 7">
                    <a:extLst>
                      <a:ext uri="{FF2B5EF4-FFF2-40B4-BE49-F238E27FC236}">
                        <a16:creationId xmlns:a16="http://schemas.microsoft.com/office/drawing/2014/main" id="{64445CFE-B279-4393-864A-E5E05E90CBF8}"/>
                      </a:ext>
                    </a:extLst>
                  </p:cNvPr>
                  <p:cNvSpPr/>
                  <p:nvPr/>
                </p:nvSpPr>
                <p:spPr>
                  <a:xfrm>
                    <a:off x="6127474" y="3820767"/>
                    <a:ext cx="1159564" cy="53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CAG-NGEN</a:t>
                    </a:r>
                  </a:p>
                </p:txBody>
              </p:sp>
              <p:sp>
                <p:nvSpPr>
                  <p:cNvPr id="9" name="Rectangle: Rounded Corners 8">
                    <a:extLst>
                      <a:ext uri="{FF2B5EF4-FFF2-40B4-BE49-F238E27FC236}">
                        <a16:creationId xmlns:a16="http://schemas.microsoft.com/office/drawing/2014/main" id="{0105CDC6-43B5-4DCD-B7FE-AD3B5F9618D9}"/>
                      </a:ext>
                    </a:extLst>
                  </p:cNvPr>
                  <p:cNvSpPr/>
                  <p:nvPr/>
                </p:nvSpPr>
                <p:spPr>
                  <a:xfrm>
                    <a:off x="7386431" y="3820767"/>
                    <a:ext cx="1159564" cy="53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OAG-NGEN</a:t>
                    </a:r>
                  </a:p>
                </p:txBody>
              </p:sp>
            </p:grpSp>
          </p:grpSp>
          <p:sp>
            <p:nvSpPr>
              <p:cNvPr id="49" name="TextBox 48">
                <a:extLst>
                  <a:ext uri="{FF2B5EF4-FFF2-40B4-BE49-F238E27FC236}">
                    <a16:creationId xmlns:a16="http://schemas.microsoft.com/office/drawing/2014/main" id="{AF3C9130-FE0D-4F97-AFD2-8228D0435203}"/>
                  </a:ext>
                </a:extLst>
              </p:cNvPr>
              <p:cNvSpPr txBox="1"/>
              <p:nvPr/>
            </p:nvSpPr>
            <p:spPr>
              <a:xfrm>
                <a:off x="4161595" y="4321163"/>
                <a:ext cx="8050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Task C</a:t>
                </a:r>
              </a:p>
            </p:txBody>
          </p:sp>
        </p:grpSp>
        <p:cxnSp>
          <p:nvCxnSpPr>
            <p:cNvPr id="26" name="Straight Arrow Connector 25">
              <a:extLst>
                <a:ext uri="{FF2B5EF4-FFF2-40B4-BE49-F238E27FC236}">
                  <a16:creationId xmlns:a16="http://schemas.microsoft.com/office/drawing/2014/main" id="{189C0C4D-6A74-47AD-BA5B-ED70FFDA2791}"/>
                </a:ext>
              </a:extLst>
            </p:cNvPr>
            <p:cNvCxnSpPr>
              <a:cxnSpLocks/>
              <a:stCxn id="22" idx="2"/>
              <a:endCxn id="5" idx="0"/>
            </p:cNvCxnSpPr>
            <p:nvPr/>
          </p:nvCxnSpPr>
          <p:spPr>
            <a:xfrm flipH="1">
              <a:off x="2439640" y="3288360"/>
              <a:ext cx="16568" cy="4710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20242BE-4F65-4957-8340-4E4A0917434B}"/>
                </a:ext>
              </a:extLst>
            </p:cNvPr>
            <p:cNvCxnSpPr>
              <a:cxnSpLocks/>
              <a:stCxn id="22" idx="2"/>
              <a:endCxn id="8" idx="0"/>
            </p:cNvCxnSpPr>
            <p:nvPr/>
          </p:nvCxnSpPr>
          <p:spPr>
            <a:xfrm>
              <a:off x="2456208" y="3288360"/>
              <a:ext cx="4232411" cy="471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1CFDB97-DF82-4417-85D9-92860DA1FD51}"/>
                </a:ext>
              </a:extLst>
            </p:cNvPr>
            <p:cNvCxnSpPr>
              <a:cxnSpLocks/>
              <a:stCxn id="21" idx="2"/>
              <a:endCxn id="6" idx="0"/>
            </p:cNvCxnSpPr>
            <p:nvPr/>
          </p:nvCxnSpPr>
          <p:spPr>
            <a:xfrm flipH="1">
              <a:off x="3698597" y="3288361"/>
              <a:ext cx="78687" cy="4710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344516C9-1DCD-4117-B4EA-DE1879150ADC}"/>
                </a:ext>
              </a:extLst>
            </p:cNvPr>
            <p:cNvCxnSpPr>
              <a:cxnSpLocks/>
              <a:stCxn id="24" idx="2"/>
              <a:endCxn id="6" idx="0"/>
            </p:cNvCxnSpPr>
            <p:nvPr/>
          </p:nvCxnSpPr>
          <p:spPr>
            <a:xfrm flipH="1">
              <a:off x="3698597" y="3288361"/>
              <a:ext cx="2903054" cy="4710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6825844C-3626-4D89-8DAD-D78C5D160B82}"/>
                </a:ext>
              </a:extLst>
            </p:cNvPr>
            <p:cNvCxnSpPr>
              <a:cxnSpLocks/>
              <a:stCxn id="23" idx="2"/>
              <a:endCxn id="8" idx="0"/>
            </p:cNvCxnSpPr>
            <p:nvPr/>
          </p:nvCxnSpPr>
          <p:spPr>
            <a:xfrm flipH="1">
              <a:off x="6688619" y="3288361"/>
              <a:ext cx="1329359" cy="4710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2" name="Slide Number Placeholder 11">
            <a:extLst>
              <a:ext uri="{FF2B5EF4-FFF2-40B4-BE49-F238E27FC236}">
                <a16:creationId xmlns:a16="http://schemas.microsoft.com/office/drawing/2014/main" id="{1F6FA13B-E08F-4D38-B7B8-7A96A95EAF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Tree>
    <p:extLst>
      <p:ext uri="{BB962C8B-B14F-4D97-AF65-F5344CB8AC3E}">
        <p14:creationId xmlns:p14="http://schemas.microsoft.com/office/powerpoint/2010/main" val="237830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8C97-A567-4C94-AEDB-87E55645B192}"/>
              </a:ext>
            </a:extLst>
          </p:cNvPr>
          <p:cNvSpPr>
            <a:spLocks noGrp="1"/>
          </p:cNvSpPr>
          <p:nvPr>
            <p:ph type="title"/>
          </p:nvPr>
        </p:nvSpPr>
        <p:spPr/>
        <p:txBody>
          <a:bodyPr/>
          <a:lstStyle/>
          <a:p>
            <a:r>
              <a:rPr lang="en-US" b="1" dirty="0"/>
              <a:t>Marginalization of Labels (M)</a:t>
            </a:r>
          </a:p>
        </p:txBody>
      </p:sp>
      <p:sp>
        <p:nvSpPr>
          <p:cNvPr id="3" name="Text Placeholder 2">
            <a:extLst>
              <a:ext uri="{FF2B5EF4-FFF2-40B4-BE49-F238E27FC236}">
                <a16:creationId xmlns:a16="http://schemas.microsoft.com/office/drawing/2014/main" id="{6535A488-DE6E-4D2A-B021-FB18E8A3165D}"/>
              </a:ext>
            </a:extLst>
          </p:cNvPr>
          <p:cNvSpPr>
            <a:spLocks noGrp="1"/>
          </p:cNvSpPr>
          <p:nvPr>
            <p:ph type="body" idx="1"/>
          </p:nvPr>
        </p:nvSpPr>
        <p:spPr>
          <a:xfrm>
            <a:off x="311700" y="1152475"/>
            <a:ext cx="8520600" cy="1419275"/>
          </a:xfrm>
        </p:spPr>
        <p:txBody>
          <a:bodyPr/>
          <a:lstStyle/>
          <a:p>
            <a:pPr marL="114300" indent="0">
              <a:buNone/>
            </a:pPr>
            <a:r>
              <a:rPr lang="en-US" dirty="0"/>
              <a:t>The label probabilities from the joint label model (C) can be marginalized to get probabilities for each task label. </a:t>
            </a:r>
            <a:r>
              <a:rPr lang="en-US" i="1" dirty="0"/>
              <a:t>[Only used during inference, not training]</a:t>
            </a:r>
          </a:p>
          <a:p>
            <a:pPr marL="114300" indent="0">
              <a:buNone/>
            </a:pPr>
            <a:r>
              <a:rPr lang="en-US" dirty="0"/>
              <a:t>This should result in a valid probability distribution for each task, which is useful for correct inference probability.</a:t>
            </a:r>
          </a:p>
        </p:txBody>
      </p:sp>
      <p:sp>
        <p:nvSpPr>
          <p:cNvPr id="4" name="Slide Number Placeholder 3">
            <a:extLst>
              <a:ext uri="{FF2B5EF4-FFF2-40B4-BE49-F238E27FC236}">
                <a16:creationId xmlns:a16="http://schemas.microsoft.com/office/drawing/2014/main" id="{9201DB2F-41E3-427B-8F57-9398D4AEFB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grpSp>
        <p:nvGrpSpPr>
          <p:cNvPr id="10" name="Group 9">
            <a:extLst>
              <a:ext uri="{FF2B5EF4-FFF2-40B4-BE49-F238E27FC236}">
                <a16:creationId xmlns:a16="http://schemas.microsoft.com/office/drawing/2014/main" id="{CF62BABC-BC8D-4449-B829-A5647275534F}"/>
              </a:ext>
            </a:extLst>
          </p:cNvPr>
          <p:cNvGrpSpPr/>
          <p:nvPr/>
        </p:nvGrpSpPr>
        <p:grpSpPr>
          <a:xfrm>
            <a:off x="493544" y="3001846"/>
            <a:ext cx="8156912" cy="707886"/>
            <a:chOff x="311701" y="2764903"/>
            <a:chExt cx="8156912" cy="707886"/>
          </a:xfrm>
        </p:grpSpPr>
        <p:grpSp>
          <p:nvGrpSpPr>
            <p:cNvPr id="8" name="Group 7">
              <a:extLst>
                <a:ext uri="{FF2B5EF4-FFF2-40B4-BE49-F238E27FC236}">
                  <a16:creationId xmlns:a16="http://schemas.microsoft.com/office/drawing/2014/main" id="{4A1AB14A-3ACF-4C68-99DA-6DD643572B62}"/>
                </a:ext>
              </a:extLst>
            </p:cNvPr>
            <p:cNvGrpSpPr/>
            <p:nvPr/>
          </p:nvGrpSpPr>
          <p:grpSpPr>
            <a:xfrm>
              <a:off x="311701" y="2795681"/>
              <a:ext cx="1697309" cy="646331"/>
              <a:chOff x="311701" y="2472020"/>
              <a:chExt cx="1697309" cy="646331"/>
            </a:xfrm>
          </p:grpSpPr>
          <p:sp>
            <p:nvSpPr>
              <p:cNvPr id="13" name="TextBox 12">
                <a:extLst>
                  <a:ext uri="{FF2B5EF4-FFF2-40B4-BE49-F238E27FC236}">
                    <a16:creationId xmlns:a16="http://schemas.microsoft.com/office/drawing/2014/main" id="{22F8549E-C00D-4F99-8C4A-4FD0753C6E67}"/>
                  </a:ext>
                </a:extLst>
              </p:cNvPr>
              <p:cNvSpPr txBox="1"/>
              <p:nvPr/>
            </p:nvSpPr>
            <p:spPr>
              <a:xfrm>
                <a:off x="311701" y="2472020"/>
                <a:ext cx="16973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dirty="0"/>
                  <a:t>P</a:t>
                </a:r>
                <a:r>
                  <a:rPr lang="en-US" sz="3600" dirty="0"/>
                  <a:t>(       )</a:t>
                </a:r>
              </a:p>
            </p:txBody>
          </p:sp>
          <p:sp>
            <p:nvSpPr>
              <p:cNvPr id="5" name="Rectangle: Rounded Corners 4">
                <a:extLst>
                  <a:ext uri="{FF2B5EF4-FFF2-40B4-BE49-F238E27FC236}">
                    <a16:creationId xmlns:a16="http://schemas.microsoft.com/office/drawing/2014/main" id="{6EA3A852-8B72-4447-85DB-ACA98E8A5929}"/>
                  </a:ext>
                </a:extLst>
              </p:cNvPr>
              <p:cNvSpPr/>
              <p:nvPr/>
            </p:nvSpPr>
            <p:spPr>
              <a:xfrm>
                <a:off x="859735" y="2589445"/>
                <a:ext cx="914400" cy="411480"/>
              </a:xfrm>
              <a:prstGeom prst="roundRect">
                <a:avLst/>
              </a:prstGeom>
              <a:solidFill>
                <a:srgbClr val="FA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cs typeface="Arial"/>
                  </a:rPr>
                  <a:t>NAG</a:t>
                </a:r>
              </a:p>
            </p:txBody>
          </p:sp>
        </p:grpSp>
        <p:grpSp>
          <p:nvGrpSpPr>
            <p:cNvPr id="6" name="Group 5">
              <a:extLst>
                <a:ext uri="{FF2B5EF4-FFF2-40B4-BE49-F238E27FC236}">
                  <a16:creationId xmlns:a16="http://schemas.microsoft.com/office/drawing/2014/main" id="{DB4AC26C-4899-4392-BEAE-609463A99197}"/>
                </a:ext>
              </a:extLst>
            </p:cNvPr>
            <p:cNvGrpSpPr/>
            <p:nvPr/>
          </p:nvGrpSpPr>
          <p:grpSpPr>
            <a:xfrm>
              <a:off x="6362887" y="2795681"/>
              <a:ext cx="2105726" cy="646331"/>
              <a:chOff x="3070313" y="3340251"/>
              <a:chExt cx="2105726" cy="646331"/>
            </a:xfrm>
          </p:grpSpPr>
          <p:sp>
            <p:nvSpPr>
              <p:cNvPr id="12" name="TextBox 11">
                <a:extLst>
                  <a:ext uri="{FF2B5EF4-FFF2-40B4-BE49-F238E27FC236}">
                    <a16:creationId xmlns:a16="http://schemas.microsoft.com/office/drawing/2014/main" id="{F5C75AA8-4172-4795-B80D-A487250E2A4B}"/>
                  </a:ext>
                </a:extLst>
              </p:cNvPr>
              <p:cNvSpPr txBox="1"/>
              <p:nvPr/>
            </p:nvSpPr>
            <p:spPr>
              <a:xfrm>
                <a:off x="3070313" y="3340251"/>
                <a:ext cx="21057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dirty="0"/>
                  <a:t>P</a:t>
                </a:r>
                <a:r>
                  <a:rPr lang="en-US" sz="3600" dirty="0"/>
                  <a:t>(          )</a:t>
                </a:r>
              </a:p>
            </p:txBody>
          </p:sp>
          <p:sp>
            <p:nvSpPr>
              <p:cNvPr id="7" name="Rectangle: Rounded Corners 6">
                <a:extLst>
                  <a:ext uri="{FF2B5EF4-FFF2-40B4-BE49-F238E27FC236}">
                    <a16:creationId xmlns:a16="http://schemas.microsoft.com/office/drawing/2014/main" id="{AC321DCB-E76E-4991-91C9-555E2EE1BC51}"/>
                  </a:ext>
                </a:extLst>
              </p:cNvPr>
              <p:cNvSpPr/>
              <p:nvPr/>
            </p:nvSpPr>
            <p:spPr>
              <a:xfrm>
                <a:off x="3626126" y="3457676"/>
                <a:ext cx="1280160" cy="41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cs typeface="Arial"/>
                  </a:rPr>
                  <a:t>NAG-NGEN</a:t>
                </a:r>
              </a:p>
            </p:txBody>
          </p:sp>
        </p:grpSp>
        <p:sp>
          <p:nvSpPr>
            <p:cNvPr id="14" name="TextBox 13">
              <a:extLst>
                <a:ext uri="{FF2B5EF4-FFF2-40B4-BE49-F238E27FC236}">
                  <a16:creationId xmlns:a16="http://schemas.microsoft.com/office/drawing/2014/main" id="{16650B4A-8997-4FD8-8C2F-50127644D330}"/>
                </a:ext>
              </a:extLst>
            </p:cNvPr>
            <p:cNvSpPr txBox="1"/>
            <p:nvPr/>
          </p:nvSpPr>
          <p:spPr>
            <a:xfrm>
              <a:off x="2303105" y="2764903"/>
              <a:ext cx="5317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t>=</a:t>
              </a:r>
            </a:p>
          </p:txBody>
        </p:sp>
        <p:sp>
          <p:nvSpPr>
            <p:cNvPr id="15" name="TextBox 14">
              <a:extLst>
                <a:ext uri="{FF2B5EF4-FFF2-40B4-BE49-F238E27FC236}">
                  <a16:creationId xmlns:a16="http://schemas.microsoft.com/office/drawing/2014/main" id="{4AB50369-9EED-4A4A-A596-36AA8F388342}"/>
                </a:ext>
              </a:extLst>
            </p:cNvPr>
            <p:cNvSpPr txBox="1"/>
            <p:nvPr/>
          </p:nvSpPr>
          <p:spPr>
            <a:xfrm>
              <a:off x="5528765" y="2764903"/>
              <a:ext cx="54002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t>+</a:t>
              </a:r>
            </a:p>
          </p:txBody>
        </p:sp>
        <p:grpSp>
          <p:nvGrpSpPr>
            <p:cNvPr id="19" name="Group 18">
              <a:extLst>
                <a:ext uri="{FF2B5EF4-FFF2-40B4-BE49-F238E27FC236}">
                  <a16:creationId xmlns:a16="http://schemas.microsoft.com/office/drawing/2014/main" id="{99EEE97A-6290-49E1-9630-6BFE9634B44D}"/>
                </a:ext>
              </a:extLst>
            </p:cNvPr>
            <p:cNvGrpSpPr/>
            <p:nvPr/>
          </p:nvGrpSpPr>
          <p:grpSpPr>
            <a:xfrm>
              <a:off x="3128944" y="2795681"/>
              <a:ext cx="2105726" cy="646331"/>
              <a:chOff x="3070313" y="3340251"/>
              <a:chExt cx="2105726" cy="646331"/>
            </a:xfrm>
          </p:grpSpPr>
          <p:sp>
            <p:nvSpPr>
              <p:cNvPr id="20" name="TextBox 19">
                <a:extLst>
                  <a:ext uri="{FF2B5EF4-FFF2-40B4-BE49-F238E27FC236}">
                    <a16:creationId xmlns:a16="http://schemas.microsoft.com/office/drawing/2014/main" id="{B6EB3237-08F3-4124-9756-DBAD80AA0AE0}"/>
                  </a:ext>
                </a:extLst>
              </p:cNvPr>
              <p:cNvSpPr txBox="1"/>
              <p:nvPr/>
            </p:nvSpPr>
            <p:spPr>
              <a:xfrm>
                <a:off x="3070313" y="3340251"/>
                <a:ext cx="21057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dirty="0"/>
                  <a:t>P</a:t>
                </a:r>
                <a:r>
                  <a:rPr lang="en-US" sz="3600" dirty="0"/>
                  <a:t>(          )</a:t>
                </a:r>
              </a:p>
            </p:txBody>
          </p:sp>
          <p:sp>
            <p:nvSpPr>
              <p:cNvPr id="21" name="Rectangle: Rounded Corners 20">
                <a:extLst>
                  <a:ext uri="{FF2B5EF4-FFF2-40B4-BE49-F238E27FC236}">
                    <a16:creationId xmlns:a16="http://schemas.microsoft.com/office/drawing/2014/main" id="{3A84EFC0-2F0F-4F6E-91AD-B12D575C4BFE}"/>
                  </a:ext>
                </a:extLst>
              </p:cNvPr>
              <p:cNvSpPr/>
              <p:nvPr/>
            </p:nvSpPr>
            <p:spPr>
              <a:xfrm>
                <a:off x="3626126" y="3457676"/>
                <a:ext cx="1280160" cy="41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cs typeface="Arial"/>
                  </a:rPr>
                  <a:t>NAG-GEN</a:t>
                </a:r>
              </a:p>
            </p:txBody>
          </p:sp>
        </p:grpSp>
      </p:grpSp>
    </p:spTree>
    <p:extLst>
      <p:ext uri="{BB962C8B-B14F-4D97-AF65-F5344CB8AC3E}">
        <p14:creationId xmlns:p14="http://schemas.microsoft.com/office/powerpoint/2010/main" val="13383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1B97-5EDF-4024-9216-FD69F6F22531}"/>
              </a:ext>
            </a:extLst>
          </p:cNvPr>
          <p:cNvSpPr>
            <a:spLocks noGrp="1"/>
          </p:cNvSpPr>
          <p:nvPr>
            <p:ph type="title"/>
          </p:nvPr>
        </p:nvSpPr>
        <p:spPr/>
        <p:txBody>
          <a:bodyPr/>
          <a:lstStyle/>
          <a:p>
            <a:r>
              <a:rPr lang="en-US" b="1" dirty="0"/>
              <a:t>Joint training of all languages (ALL)</a:t>
            </a:r>
          </a:p>
        </p:txBody>
      </p:sp>
      <p:sp>
        <p:nvSpPr>
          <p:cNvPr id="3" name="Text Placeholder 2">
            <a:extLst>
              <a:ext uri="{FF2B5EF4-FFF2-40B4-BE49-F238E27FC236}">
                <a16:creationId xmlns:a16="http://schemas.microsoft.com/office/drawing/2014/main" id="{0A65C9A5-BC7D-487A-85E8-E5C4DC8D6275}"/>
              </a:ext>
            </a:extLst>
          </p:cNvPr>
          <p:cNvSpPr>
            <a:spLocks noGrp="1"/>
          </p:cNvSpPr>
          <p:nvPr>
            <p:ph type="body" idx="1"/>
          </p:nvPr>
        </p:nvSpPr>
        <p:spPr>
          <a:xfrm>
            <a:off x="311700" y="1152475"/>
            <a:ext cx="8520600" cy="1419275"/>
          </a:xfrm>
        </p:spPr>
        <p:txBody>
          <a:bodyPr/>
          <a:lstStyle/>
          <a:p>
            <a:pPr marL="114300" indent="0">
              <a:buNone/>
            </a:pPr>
            <a:r>
              <a:rPr lang="en-US" dirty="0"/>
              <a:t>HIN and IBEN lack pre-trained models, but multi-lingual pre-trained models are available. We fine-tune those using training data from all languages. </a:t>
            </a:r>
          </a:p>
          <a:p>
            <a:pPr marL="114300" indent="0">
              <a:buNone/>
            </a:pPr>
            <a:r>
              <a:rPr lang="en-US" dirty="0"/>
              <a:t>This results in a single model for all languages, making the final model computationally cheaper to perform inference for all languages. </a:t>
            </a:r>
          </a:p>
        </p:txBody>
      </p:sp>
      <p:grpSp>
        <p:nvGrpSpPr>
          <p:cNvPr id="32" name="Group 31">
            <a:extLst>
              <a:ext uri="{FF2B5EF4-FFF2-40B4-BE49-F238E27FC236}">
                <a16:creationId xmlns:a16="http://schemas.microsoft.com/office/drawing/2014/main" id="{D9054216-212C-472A-8154-A19EDC922421}"/>
              </a:ext>
            </a:extLst>
          </p:cNvPr>
          <p:cNvGrpSpPr/>
          <p:nvPr/>
        </p:nvGrpSpPr>
        <p:grpSpPr>
          <a:xfrm>
            <a:off x="1355901" y="2833069"/>
            <a:ext cx="6432199" cy="1847681"/>
            <a:chOff x="745848" y="2833069"/>
            <a:chExt cx="6432199" cy="1847681"/>
          </a:xfrm>
        </p:grpSpPr>
        <p:grpSp>
          <p:nvGrpSpPr>
            <p:cNvPr id="22" name="Group 21">
              <a:extLst>
                <a:ext uri="{FF2B5EF4-FFF2-40B4-BE49-F238E27FC236}">
                  <a16:creationId xmlns:a16="http://schemas.microsoft.com/office/drawing/2014/main" id="{5C244A41-0302-44D7-BB15-928B92FFFEA4}"/>
                </a:ext>
              </a:extLst>
            </p:cNvPr>
            <p:cNvGrpSpPr/>
            <p:nvPr/>
          </p:nvGrpSpPr>
          <p:grpSpPr>
            <a:xfrm>
              <a:off x="745848" y="2833069"/>
              <a:ext cx="914400" cy="1847681"/>
              <a:chOff x="745848" y="2833069"/>
              <a:chExt cx="914400" cy="1847681"/>
            </a:xfrm>
          </p:grpSpPr>
          <p:sp>
            <p:nvSpPr>
              <p:cNvPr id="5" name="Rectangle: Rounded Corners 4">
                <a:extLst>
                  <a:ext uri="{FF2B5EF4-FFF2-40B4-BE49-F238E27FC236}">
                    <a16:creationId xmlns:a16="http://schemas.microsoft.com/office/drawing/2014/main" id="{DECA9097-5A45-4693-97E6-A0699A65A5F6}"/>
                  </a:ext>
                </a:extLst>
              </p:cNvPr>
              <p:cNvSpPr/>
              <p:nvPr/>
            </p:nvSpPr>
            <p:spPr>
              <a:xfrm>
                <a:off x="745848" y="2833069"/>
                <a:ext cx="914400" cy="365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Arial"/>
                  </a:rPr>
                  <a:t>ENG</a:t>
                </a:r>
              </a:p>
            </p:txBody>
          </p:sp>
          <p:sp>
            <p:nvSpPr>
              <p:cNvPr id="6" name="Rectangle: Rounded Corners 5">
                <a:extLst>
                  <a:ext uri="{FF2B5EF4-FFF2-40B4-BE49-F238E27FC236}">
                    <a16:creationId xmlns:a16="http://schemas.microsoft.com/office/drawing/2014/main" id="{D78B64CE-B07D-4B64-81A6-315F6FBC8FCF}"/>
                  </a:ext>
                </a:extLst>
              </p:cNvPr>
              <p:cNvSpPr/>
              <p:nvPr/>
            </p:nvSpPr>
            <p:spPr>
              <a:xfrm>
                <a:off x="745848" y="3574029"/>
                <a:ext cx="914400" cy="365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HIN</a:t>
                </a:r>
              </a:p>
            </p:txBody>
          </p:sp>
          <p:sp>
            <p:nvSpPr>
              <p:cNvPr id="7" name="Rectangle: Rounded Corners 6">
                <a:extLst>
                  <a:ext uri="{FF2B5EF4-FFF2-40B4-BE49-F238E27FC236}">
                    <a16:creationId xmlns:a16="http://schemas.microsoft.com/office/drawing/2014/main" id="{8CC371EC-7BC7-4C53-BC09-A71F187F8D26}"/>
                  </a:ext>
                </a:extLst>
              </p:cNvPr>
              <p:cNvSpPr/>
              <p:nvPr/>
            </p:nvSpPr>
            <p:spPr>
              <a:xfrm>
                <a:off x="745848" y="4314990"/>
                <a:ext cx="914400" cy="365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IBEN</a:t>
                </a:r>
              </a:p>
            </p:txBody>
          </p:sp>
        </p:grpSp>
        <p:grpSp>
          <p:nvGrpSpPr>
            <p:cNvPr id="31" name="Group 30">
              <a:extLst>
                <a:ext uri="{FF2B5EF4-FFF2-40B4-BE49-F238E27FC236}">
                  <a16:creationId xmlns:a16="http://schemas.microsoft.com/office/drawing/2014/main" id="{36708CB5-2D59-4F8D-B111-332769114EF9}"/>
                </a:ext>
              </a:extLst>
            </p:cNvPr>
            <p:cNvGrpSpPr/>
            <p:nvPr/>
          </p:nvGrpSpPr>
          <p:grpSpPr>
            <a:xfrm>
              <a:off x="2992505" y="2833399"/>
              <a:ext cx="902803" cy="1847020"/>
              <a:chOff x="2992505" y="2833399"/>
              <a:chExt cx="902803" cy="1847020"/>
            </a:xfrm>
          </p:grpSpPr>
          <p:sp>
            <p:nvSpPr>
              <p:cNvPr id="8" name="Rectangle: Rounded Corners 7">
                <a:extLst>
                  <a:ext uri="{FF2B5EF4-FFF2-40B4-BE49-F238E27FC236}">
                    <a16:creationId xmlns:a16="http://schemas.microsoft.com/office/drawing/2014/main" id="{77C72005-A5CD-4C74-82AE-1D0F81B44101}"/>
                  </a:ext>
                </a:extLst>
              </p:cNvPr>
              <p:cNvSpPr/>
              <p:nvPr/>
            </p:nvSpPr>
            <p:spPr>
              <a:xfrm>
                <a:off x="2992505" y="2833399"/>
                <a:ext cx="902803" cy="1847020"/>
              </a:xfrm>
              <a:prstGeom prst="roundRect">
                <a:avLst/>
              </a:prstGeom>
              <a:solidFill>
                <a:srgbClr val="B9E38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62EF82A-7D78-4AAC-A213-6DEB5483492B}"/>
                  </a:ext>
                </a:extLst>
              </p:cNvPr>
              <p:cNvGrpSpPr/>
              <p:nvPr/>
            </p:nvGrpSpPr>
            <p:grpSpPr>
              <a:xfrm>
                <a:off x="3046341" y="3001121"/>
                <a:ext cx="795130" cy="1511576"/>
                <a:chOff x="3044273" y="3023566"/>
                <a:chExt cx="795130" cy="1511576"/>
              </a:xfrm>
            </p:grpSpPr>
            <p:sp>
              <p:nvSpPr>
                <p:cNvPr id="9" name="Rectangle: Rounded Corners 8">
                  <a:extLst>
                    <a:ext uri="{FF2B5EF4-FFF2-40B4-BE49-F238E27FC236}">
                      <a16:creationId xmlns:a16="http://schemas.microsoft.com/office/drawing/2014/main" id="{7B1866D2-7BE1-4620-AD0B-E7EB3D2C87AE}"/>
                    </a:ext>
                  </a:extLst>
                </p:cNvPr>
                <p:cNvSpPr/>
                <p:nvPr/>
              </p:nvSpPr>
              <p:spPr>
                <a:xfrm>
                  <a:off x="3114676" y="3502576"/>
                  <a:ext cx="654325" cy="28989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ENG</a:t>
                  </a:r>
                </a:p>
              </p:txBody>
            </p:sp>
            <p:sp>
              <p:nvSpPr>
                <p:cNvPr id="10" name="Rectangle: Rounded Corners 9">
                  <a:extLst>
                    <a:ext uri="{FF2B5EF4-FFF2-40B4-BE49-F238E27FC236}">
                      <a16:creationId xmlns:a16="http://schemas.microsoft.com/office/drawing/2014/main" id="{9B545FA0-D2B8-4531-8958-766A4556906C}"/>
                    </a:ext>
                  </a:extLst>
                </p:cNvPr>
                <p:cNvSpPr/>
                <p:nvPr/>
              </p:nvSpPr>
              <p:spPr>
                <a:xfrm>
                  <a:off x="3114676" y="3873913"/>
                  <a:ext cx="654325" cy="28989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HIN</a:t>
                  </a:r>
                </a:p>
              </p:txBody>
            </p:sp>
            <p:sp>
              <p:nvSpPr>
                <p:cNvPr id="11" name="Rectangle: Rounded Corners 10">
                  <a:extLst>
                    <a:ext uri="{FF2B5EF4-FFF2-40B4-BE49-F238E27FC236}">
                      <a16:creationId xmlns:a16="http://schemas.microsoft.com/office/drawing/2014/main" id="{2FC776B8-D792-49B4-A95E-F0DC012BEEF2}"/>
                    </a:ext>
                  </a:extLst>
                </p:cNvPr>
                <p:cNvSpPr/>
                <p:nvPr/>
              </p:nvSpPr>
              <p:spPr>
                <a:xfrm>
                  <a:off x="3114676" y="4245250"/>
                  <a:ext cx="654325" cy="28989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IBEN</a:t>
                  </a:r>
                </a:p>
              </p:txBody>
            </p:sp>
            <p:sp>
              <p:nvSpPr>
                <p:cNvPr id="12" name="Rectangle: Rounded Corners 11">
                  <a:extLst>
                    <a:ext uri="{FF2B5EF4-FFF2-40B4-BE49-F238E27FC236}">
                      <a16:creationId xmlns:a16="http://schemas.microsoft.com/office/drawing/2014/main" id="{A1916499-5D85-4D42-A1A1-BB0E693DE9BA}"/>
                    </a:ext>
                  </a:extLst>
                </p:cNvPr>
                <p:cNvSpPr/>
                <p:nvPr/>
              </p:nvSpPr>
              <p:spPr>
                <a:xfrm>
                  <a:off x="3044273" y="3023566"/>
                  <a:ext cx="795130" cy="39756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cs typeface="Arial"/>
                    </a:rPr>
                    <a:t>ALL</a:t>
                  </a:r>
                  <a:endParaRPr lang="en-US" sz="1800" b="1" dirty="0">
                    <a:solidFill>
                      <a:schemeClr val="tx1"/>
                    </a:solidFill>
                  </a:endParaRPr>
                </a:p>
              </p:txBody>
            </p:sp>
          </p:grpSp>
        </p:grpSp>
        <p:cxnSp>
          <p:nvCxnSpPr>
            <p:cNvPr id="15" name="Connector: Elbow 14">
              <a:extLst>
                <a:ext uri="{FF2B5EF4-FFF2-40B4-BE49-F238E27FC236}">
                  <a16:creationId xmlns:a16="http://schemas.microsoft.com/office/drawing/2014/main" id="{97BD5685-461E-4D38-AEC9-F0DB45A46541}"/>
                </a:ext>
              </a:extLst>
            </p:cNvPr>
            <p:cNvCxnSpPr>
              <a:cxnSpLocks/>
              <a:stCxn id="5" idx="3"/>
              <a:endCxn id="9" idx="1"/>
            </p:cNvCxnSpPr>
            <p:nvPr/>
          </p:nvCxnSpPr>
          <p:spPr>
            <a:xfrm>
              <a:off x="1660248" y="3015949"/>
              <a:ext cx="1456496" cy="60912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4D786740-6FA0-456B-B53D-96C627D077AB}"/>
                </a:ext>
              </a:extLst>
            </p:cNvPr>
            <p:cNvCxnSpPr>
              <a:cxnSpLocks/>
              <a:stCxn id="7" idx="3"/>
              <a:endCxn id="11" idx="1"/>
            </p:cNvCxnSpPr>
            <p:nvPr/>
          </p:nvCxnSpPr>
          <p:spPr>
            <a:xfrm flipV="1">
              <a:off x="1660248" y="4367751"/>
              <a:ext cx="1456496" cy="13011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9E083B47-5BDE-49DA-A71A-1881DDEE1905}"/>
                </a:ext>
              </a:extLst>
            </p:cNvPr>
            <p:cNvCxnSpPr>
              <a:cxnSpLocks/>
              <a:stCxn id="6" idx="3"/>
              <a:endCxn id="10" idx="1"/>
            </p:cNvCxnSpPr>
            <p:nvPr/>
          </p:nvCxnSpPr>
          <p:spPr>
            <a:xfrm>
              <a:off x="1660248" y="3756909"/>
              <a:ext cx="1456496" cy="23950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grpSp>
          <p:nvGrpSpPr>
            <p:cNvPr id="28" name="Group 27">
              <a:extLst>
                <a:ext uri="{FF2B5EF4-FFF2-40B4-BE49-F238E27FC236}">
                  <a16:creationId xmlns:a16="http://schemas.microsoft.com/office/drawing/2014/main" id="{05452E35-552D-4ABE-848E-0AE4B88B13EC}"/>
                </a:ext>
              </a:extLst>
            </p:cNvPr>
            <p:cNvGrpSpPr/>
            <p:nvPr/>
          </p:nvGrpSpPr>
          <p:grpSpPr>
            <a:xfrm>
              <a:off x="4126116" y="3428031"/>
              <a:ext cx="3051931" cy="911086"/>
              <a:chOff x="3942568" y="3428031"/>
              <a:chExt cx="3051931" cy="911086"/>
            </a:xfrm>
          </p:grpSpPr>
          <p:sp>
            <p:nvSpPr>
              <p:cNvPr id="4" name="Rectangle: Rounded Corners 3">
                <a:extLst>
                  <a:ext uri="{FF2B5EF4-FFF2-40B4-BE49-F238E27FC236}">
                    <a16:creationId xmlns:a16="http://schemas.microsoft.com/office/drawing/2014/main" id="{A2D53ECB-18D7-40EB-A60E-0F5627D78AA3}"/>
                  </a:ext>
                </a:extLst>
              </p:cNvPr>
              <p:cNvSpPr/>
              <p:nvPr/>
            </p:nvSpPr>
            <p:spPr>
              <a:xfrm>
                <a:off x="4716783" y="3428031"/>
                <a:ext cx="2277716" cy="91108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cs typeface="Arial"/>
                  </a:rPr>
                  <a:t>Multi-Lingual Model</a:t>
                </a:r>
              </a:p>
            </p:txBody>
          </p:sp>
          <p:sp>
            <p:nvSpPr>
              <p:cNvPr id="21" name="Arrow: Right 20">
                <a:extLst>
                  <a:ext uri="{FF2B5EF4-FFF2-40B4-BE49-F238E27FC236}">
                    <a16:creationId xmlns:a16="http://schemas.microsoft.com/office/drawing/2014/main" id="{45CFAFA0-6EFB-4E11-86CD-5586457CA3BF}"/>
                  </a:ext>
                </a:extLst>
              </p:cNvPr>
              <p:cNvSpPr/>
              <p:nvPr/>
            </p:nvSpPr>
            <p:spPr>
              <a:xfrm>
                <a:off x="3942568" y="3602884"/>
                <a:ext cx="720587" cy="4721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Slide Number Placeholder 12">
            <a:extLst>
              <a:ext uri="{FF2B5EF4-FFF2-40B4-BE49-F238E27FC236}">
                <a16:creationId xmlns:a16="http://schemas.microsoft.com/office/drawing/2014/main" id="{31EC4402-223F-4C95-A6AE-D81E0F2B0A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Tree>
    <p:extLst>
      <p:ext uri="{BB962C8B-B14F-4D97-AF65-F5344CB8AC3E}">
        <p14:creationId xmlns:p14="http://schemas.microsoft.com/office/powerpoint/2010/main" val="311506052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D3EFC5D97CE24C89CFDE8F5E20C615" ma:contentTypeVersion="13" ma:contentTypeDescription="Create a new document." ma:contentTypeScope="" ma:versionID="d229c4e9d69aa868a6371044b5b1ea1a">
  <xsd:schema xmlns:xsd="http://www.w3.org/2001/XMLSchema" xmlns:xs="http://www.w3.org/2001/XMLSchema" xmlns:p="http://schemas.microsoft.com/office/2006/metadata/properties" xmlns:ns3="6ca38052-acf8-423d-9868-b85a6c562ab6" xmlns:ns4="630b438f-8766-4a2c-bdbf-973a65507b3c" targetNamespace="http://schemas.microsoft.com/office/2006/metadata/properties" ma:root="true" ma:fieldsID="501d5c658891d90362cf3183400a58ca" ns3:_="" ns4:_="">
    <xsd:import namespace="6ca38052-acf8-423d-9868-b85a6c562ab6"/>
    <xsd:import namespace="630b438f-8766-4a2c-bdbf-973a65507b3c"/>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38052-acf8-423d-9868-b85a6c562a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30b438f-8766-4a2c-bdbf-973a65507b3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8D6F95-0EB7-4D1B-A9EE-27E5433DD886}">
  <ds:schemaRefs>
    <ds:schemaRef ds:uri="http://schemas.microsoft.com/sharepoint/v3/contenttype/forms"/>
  </ds:schemaRefs>
</ds:datastoreItem>
</file>

<file path=customXml/itemProps2.xml><?xml version="1.0" encoding="utf-8"?>
<ds:datastoreItem xmlns:ds="http://schemas.openxmlformats.org/officeDocument/2006/customXml" ds:itemID="{D29BE7BE-66B3-479C-89D3-D5634909C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a38052-acf8-423d-9868-b85a6c562ab6"/>
    <ds:schemaRef ds:uri="630b438f-8766-4a2c-bdbf-973a65507b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4D8E9D-DD4F-4133-BBBD-7D0CF3254CC8}">
  <ds:schemaRefs>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documentManagement/types"/>
    <ds:schemaRef ds:uri="630b438f-8766-4a2c-bdbf-973a65507b3c"/>
    <ds:schemaRef ds:uri="6ca38052-acf8-423d-9868-b85a6c562ab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TotalTime>
  <Words>1141</Words>
  <Application>Microsoft Office PowerPoint</Application>
  <PresentationFormat>On-screen Show (16:9)</PresentationFormat>
  <Paragraphs>154</Paragraphs>
  <Slides>18</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Light</vt:lpstr>
      <vt:lpstr>Multilingual Joint Fine-tuning of Transformer models for identifying Trolling, Aggression and Cyberbullying at TRAC 2020</vt:lpstr>
      <vt:lpstr>Our Contribution</vt:lpstr>
      <vt:lpstr>Task Description</vt:lpstr>
      <vt:lpstr>Our Approach</vt:lpstr>
      <vt:lpstr>Transformer models for classification</vt:lpstr>
      <vt:lpstr>Fine-Tuning Techniques</vt:lpstr>
      <vt:lpstr>Joint Label Training (C)</vt:lpstr>
      <vt:lpstr>Marginalization of Labels (M)</vt:lpstr>
      <vt:lpstr>Joint training of all languages (ALL)</vt:lpstr>
      <vt:lpstr>Experiments Conducted</vt:lpstr>
      <vt:lpstr>Final Results</vt:lpstr>
      <vt:lpstr>Final Results Task A</vt:lpstr>
      <vt:lpstr>Final Result Task B</vt:lpstr>
      <vt:lpstr>Re-use our pre-trained models for inference on your own data in just a few lines of code using transformers library</vt:lpstr>
      <vt:lpstr>Conclusion </vt:lpstr>
      <vt:lpstr>References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Multilingual Joint Fine-tuning of Transformer models for identifying Trolling, Aggression and Cyberbullying at TRAC 2020   Sudhanshu Mishra (3rd year UG, Mechanical Engineering, Indian Institute of Technology, Kanpur) Shivangi Prasad (PhD Student, University of Illinois Urbana Champaign) Shubhanshu Mishra (PhD Student, University of Illinois Urbana Champaign)</dc:title>
  <dc:creator>Shubhanshu Mishra</dc:creator>
  <cp:lastModifiedBy>Mishra, Shubhanshu</cp:lastModifiedBy>
  <cp:revision>853</cp:revision>
  <dcterms:modified xsi:type="dcterms:W3CDTF">2020-05-18T06:52:07Z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0x010100BAD3EFC5D97CE24C89CFDE8F5E20C615</vt:lpwstr>
  </property>
</Properties>
</file>